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74"/>
  </p:notesMasterIdLst>
  <p:handoutMasterIdLst>
    <p:handoutMasterId r:id="rId75"/>
  </p:handoutMasterIdLst>
  <p:sldIdLst>
    <p:sldId id="268" r:id="rId10"/>
    <p:sldId id="380" r:id="rId11"/>
    <p:sldId id="444" r:id="rId12"/>
    <p:sldId id="388" r:id="rId13"/>
    <p:sldId id="381" r:id="rId14"/>
    <p:sldId id="387" r:id="rId15"/>
    <p:sldId id="384" r:id="rId16"/>
    <p:sldId id="385" r:id="rId17"/>
    <p:sldId id="386" r:id="rId18"/>
    <p:sldId id="390" r:id="rId19"/>
    <p:sldId id="274" r:id="rId20"/>
    <p:sldId id="333" r:id="rId21"/>
    <p:sldId id="407" r:id="rId22"/>
    <p:sldId id="435" r:id="rId23"/>
    <p:sldId id="436" r:id="rId24"/>
    <p:sldId id="437" r:id="rId25"/>
    <p:sldId id="438" r:id="rId26"/>
    <p:sldId id="439" r:id="rId27"/>
    <p:sldId id="440" r:id="rId28"/>
    <p:sldId id="480" r:id="rId29"/>
    <p:sldId id="341" r:id="rId30"/>
    <p:sldId id="343" r:id="rId31"/>
    <p:sldId id="279" r:id="rId32"/>
    <p:sldId id="280" r:id="rId33"/>
    <p:sldId id="344" r:id="rId34"/>
    <p:sldId id="346" r:id="rId35"/>
    <p:sldId id="347" r:id="rId36"/>
    <p:sldId id="284" r:id="rId37"/>
    <p:sldId id="285" r:id="rId38"/>
    <p:sldId id="286" r:id="rId39"/>
    <p:sldId id="367" r:id="rId40"/>
    <p:sldId id="368" r:id="rId41"/>
    <p:sldId id="369" r:id="rId42"/>
    <p:sldId id="370" r:id="rId43"/>
    <p:sldId id="371" r:id="rId44"/>
    <p:sldId id="354" r:id="rId45"/>
    <p:sldId id="355" r:id="rId46"/>
    <p:sldId id="463" r:id="rId47"/>
    <p:sldId id="465" r:id="rId48"/>
    <p:sldId id="461" r:id="rId49"/>
    <p:sldId id="358" r:id="rId50"/>
    <p:sldId id="359" r:id="rId51"/>
    <p:sldId id="479" r:id="rId52"/>
    <p:sldId id="468" r:id="rId53"/>
    <p:sldId id="469" r:id="rId54"/>
    <p:sldId id="471" r:id="rId55"/>
    <p:sldId id="470" r:id="rId56"/>
    <p:sldId id="316" r:id="rId57"/>
    <p:sldId id="361" r:id="rId58"/>
    <p:sldId id="362" r:id="rId59"/>
    <p:sldId id="363" r:id="rId60"/>
    <p:sldId id="364" r:id="rId61"/>
    <p:sldId id="365" r:id="rId62"/>
    <p:sldId id="473" r:id="rId63"/>
    <p:sldId id="476" r:id="rId64"/>
    <p:sldId id="477" r:id="rId65"/>
    <p:sldId id="323" r:id="rId66"/>
    <p:sldId id="336" r:id="rId67"/>
    <p:sldId id="478" r:id="rId68"/>
    <p:sldId id="271" r:id="rId69"/>
    <p:sldId id="294" r:id="rId70"/>
    <p:sldId id="298" r:id="rId71"/>
    <p:sldId id="299" r:id="rId72"/>
    <p:sldId id="376" r:id="rId73"/>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EB641B-E47B-45C4-B924-88218E880E1A}">
          <p14:sldIdLst>
            <p14:sldId id="268"/>
            <p14:sldId id="380"/>
            <p14:sldId id="444"/>
            <p14:sldId id="388"/>
            <p14:sldId id="381"/>
            <p14:sldId id="387"/>
            <p14:sldId id="384"/>
            <p14:sldId id="385"/>
            <p14:sldId id="386"/>
            <p14:sldId id="390"/>
            <p14:sldId id="274"/>
            <p14:sldId id="333"/>
            <p14:sldId id="407"/>
            <p14:sldId id="435"/>
            <p14:sldId id="436"/>
            <p14:sldId id="437"/>
            <p14:sldId id="438"/>
            <p14:sldId id="439"/>
            <p14:sldId id="440"/>
            <p14:sldId id="480"/>
            <p14:sldId id="341"/>
            <p14:sldId id="343"/>
            <p14:sldId id="279"/>
            <p14:sldId id="280"/>
            <p14:sldId id="344"/>
            <p14:sldId id="346"/>
            <p14:sldId id="347"/>
            <p14:sldId id="284"/>
            <p14:sldId id="285"/>
            <p14:sldId id="286"/>
            <p14:sldId id="367"/>
            <p14:sldId id="368"/>
            <p14:sldId id="369"/>
            <p14:sldId id="370"/>
            <p14:sldId id="371"/>
            <p14:sldId id="354"/>
            <p14:sldId id="355"/>
            <p14:sldId id="463"/>
            <p14:sldId id="465"/>
            <p14:sldId id="461"/>
            <p14:sldId id="358"/>
            <p14:sldId id="359"/>
            <p14:sldId id="479"/>
            <p14:sldId id="468"/>
            <p14:sldId id="469"/>
            <p14:sldId id="471"/>
            <p14:sldId id="470"/>
            <p14:sldId id="316"/>
            <p14:sldId id="361"/>
            <p14:sldId id="362"/>
            <p14:sldId id="363"/>
            <p14:sldId id="364"/>
            <p14:sldId id="365"/>
            <p14:sldId id="473"/>
            <p14:sldId id="476"/>
            <p14:sldId id="477"/>
            <p14:sldId id="323"/>
            <p14:sldId id="336"/>
            <p14:sldId id="478"/>
            <p14:sldId id="271"/>
            <p14:sldId id="294"/>
            <p14:sldId id="298"/>
            <p14:sldId id="299"/>
            <p14:sldId id="376"/>
          </p14:sldIdLst>
        </p14:section>
      </p14:sectionLst>
    </p:ex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B6B4"/>
    <a:srgbClr val="D9EEB4"/>
    <a:srgbClr val="92D050"/>
    <a:srgbClr val="FEA2A0"/>
    <a:srgbClr val="FEC165"/>
    <a:srgbClr val="F2F2F2"/>
    <a:srgbClr val="89BB67"/>
    <a:srgbClr val="FFE89F"/>
    <a:srgbClr val="B4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56" autoAdjust="0"/>
    <p:restoredTop sz="96017" autoAdjust="0"/>
  </p:normalViewPr>
  <p:slideViewPr>
    <p:cSldViewPr snapToObjects="1">
      <p:cViewPr varScale="1">
        <p:scale>
          <a:sx n="195" d="100"/>
          <a:sy n="195" d="100"/>
        </p:scale>
        <p:origin x="979" y="144"/>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15.06.2021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15.06.2021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10</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1668505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257254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88307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2981848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262139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unit</a:t>
            </a:r>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957971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The operators can remotely connect to the devices, monitor and actuate the </a:t>
            </a:r>
            <a:r>
              <a:rPr lang="en-US" dirty="0" err="1"/>
              <a:t>equipments</a:t>
            </a:r>
            <a:r>
              <a:rPr lang="en-US" dirty="0"/>
              <a:t>.</a:t>
            </a:r>
          </a:p>
          <a:p>
            <a:r>
              <a:rPr lang="en-US" dirty="0"/>
              <a:t>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user can operate them remotely. They also provide web or mobile enabled UI. Other, more traditional use cases could be financial transaction. And more and more people, specially during pandemic are opting for these web services.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31</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main challenge of designing a robust trusted path solution turned out to be how to focus user attention. Note that the user interaction with the UIs involves a lot of user attention. For trusted path, specifically for our overlay based design, its how to guide users to distinguish between the trusted part and the untrusted part of the screen. A majority of the existing research mostly avoided this crucial discussion and most of them relied on standard security indicates. Such as an icon on the screen or flashing some external LED lights. However, as some existing research pointed out that in the wild, the security indicators does not provide useful security due to the user habituation. We wanted to integrate this attention grabbing mechanism integrated as the part of the UI that is impossible for the user to ignore. And this idea is not completely wild. Similar mechanism are proposed in 2008 as the part of the W3C security standard to fight against click jacking attack. The problem there was to distinguish between the attacker-controlled JS generated button and a </a:t>
            </a:r>
            <a:r>
              <a:rPr lang="en-US"/>
              <a:t>button provided by the browser. </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44</a:t>
            </a:fld>
            <a:endParaRPr lang="de-CH" dirty="0"/>
          </a:p>
        </p:txBody>
      </p:sp>
    </p:spTree>
    <p:extLst>
      <p:ext uri="{BB962C8B-B14F-4D97-AF65-F5344CB8AC3E}">
        <p14:creationId xmlns:p14="http://schemas.microsoft.com/office/powerpoint/2010/main" val="778509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45</a:t>
            </a:fld>
            <a:endParaRPr lang="de-CH" dirty="0"/>
          </a:p>
        </p:txBody>
      </p:sp>
    </p:spTree>
    <p:extLst>
      <p:ext uri="{BB962C8B-B14F-4D97-AF65-F5344CB8AC3E}">
        <p14:creationId xmlns:p14="http://schemas.microsoft.com/office/powerpoint/2010/main" val="921571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46</a:t>
            </a:fld>
            <a:endParaRPr lang="de-CH" dirty="0"/>
          </a:p>
        </p:txBody>
      </p:sp>
    </p:spTree>
    <p:extLst>
      <p:ext uri="{BB962C8B-B14F-4D97-AF65-F5344CB8AC3E}">
        <p14:creationId xmlns:p14="http://schemas.microsoft.com/office/powerpoint/2010/main" val="3979901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47</a:t>
            </a:fld>
            <a:endParaRPr lang="de-CH" dirty="0"/>
          </a:p>
        </p:txBody>
      </p:sp>
    </p:spTree>
    <p:extLst>
      <p:ext uri="{BB962C8B-B14F-4D97-AF65-F5344CB8AC3E}">
        <p14:creationId xmlns:p14="http://schemas.microsoft.com/office/powerpoint/2010/main" val="551221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49</a:t>
            </a:fld>
            <a:endParaRPr lang="de-CH" dirty="0"/>
          </a:p>
        </p:txBody>
      </p:sp>
    </p:spTree>
    <p:extLst>
      <p:ext uri="{BB962C8B-B14F-4D97-AF65-F5344CB8AC3E}">
        <p14:creationId xmlns:p14="http://schemas.microsoft.com/office/powerpoint/2010/main" val="3085015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52</a:t>
            </a:fld>
            <a:endParaRPr lang="de-CH" dirty="0"/>
          </a:p>
        </p:txBody>
      </p:sp>
    </p:spTree>
    <p:extLst>
      <p:ext uri="{BB962C8B-B14F-4D97-AF65-F5344CB8AC3E}">
        <p14:creationId xmlns:p14="http://schemas.microsoft.com/office/powerpoint/2010/main" val="151769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here is to introduce low cognitive load on the user.</a:t>
            </a:r>
          </a:p>
        </p:txBody>
      </p:sp>
      <p:sp>
        <p:nvSpPr>
          <p:cNvPr id="4" name="Slide Number Placeholder 3"/>
          <p:cNvSpPr>
            <a:spLocks noGrp="1"/>
          </p:cNvSpPr>
          <p:nvPr>
            <p:ph type="sldNum" sz="quarter" idx="10"/>
          </p:nvPr>
        </p:nvSpPr>
        <p:spPr/>
        <p:txBody>
          <a:bodyPr/>
          <a:lstStyle/>
          <a:p>
            <a:fld id="{A51C0C35-A9A2-4EFD-9BAF-1E52E29E03D1}" type="slidenum">
              <a:rPr lang="de-CH" smtClean="0"/>
              <a:pPr/>
              <a:t>53</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4069973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57</a:t>
            </a:fld>
            <a:endParaRPr lang="de-CH" dirty="0"/>
          </a:p>
        </p:txBody>
      </p:sp>
    </p:spTree>
    <p:extLst>
      <p:ext uri="{BB962C8B-B14F-4D97-AF65-F5344CB8AC3E}">
        <p14:creationId xmlns:p14="http://schemas.microsoft.com/office/powerpoint/2010/main" val="3501159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58</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84123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1777413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197363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8</a:t>
            </a:fld>
            <a:endParaRPr lang="de-CH" dirty="0"/>
          </a:p>
        </p:txBody>
      </p:sp>
    </p:spTree>
    <p:extLst>
      <p:ext uri="{BB962C8B-B14F-4D97-AF65-F5344CB8AC3E}">
        <p14:creationId xmlns:p14="http://schemas.microsoft.com/office/powerpoint/2010/main" val="37656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9</a:t>
            </a:fld>
            <a:endParaRPr lang="de-CH" dirty="0"/>
          </a:p>
        </p:txBody>
      </p:sp>
    </p:spTree>
    <p:extLst>
      <p:ext uri="{BB962C8B-B14F-4D97-AF65-F5344CB8AC3E}">
        <p14:creationId xmlns:p14="http://schemas.microsoft.com/office/powerpoint/2010/main" val="3013084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6/15/2021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6/15/2021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6/15/2021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6/15/2021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6/15/2021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24.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2.xml"/><Relationship Id="rId7" Type="http://schemas.openxmlformats.org/officeDocument/2006/relationships/image" Target="../media/image5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3.jpeg"/><Relationship Id="rId5" Type="http://schemas.openxmlformats.org/officeDocument/2006/relationships/image" Target="../media/image480.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1.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4.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3.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66.jpe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3.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48.png"/><Relationship Id="rId3" Type="http://schemas.openxmlformats.org/officeDocument/2006/relationships/image" Target="../media/image50.pn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0.png"/><Relationship Id="rId5" Type="http://schemas.openxmlformats.org/officeDocument/2006/relationships/image" Target="../media/image53.png"/><Relationship Id="rId10" Type="http://schemas.openxmlformats.org/officeDocument/2006/relationships/image" Target="../media/image69.png"/><Relationship Id="rId4" Type="http://schemas.openxmlformats.org/officeDocument/2006/relationships/image" Target="../media/image52.pn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7.png"/><Relationship Id="rId5" Type="http://schemas.microsoft.com/office/2007/relationships/hdphoto" Target="../media/hdphoto14.wdp"/><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88.pn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7.png"/><Relationship Id="rId18" Type="http://schemas.microsoft.com/office/2007/relationships/hdphoto" Target="../media/hdphoto8.wdp"/><Relationship Id="rId26" Type="http://schemas.openxmlformats.org/officeDocument/2006/relationships/image" Target="../media/image27.png"/><Relationship Id="rId3" Type="http://schemas.openxmlformats.org/officeDocument/2006/relationships/image" Target="../media/image12.png"/><Relationship Id="rId21" Type="http://schemas.openxmlformats.org/officeDocument/2006/relationships/image" Target="../media/image22.png"/><Relationship Id="rId7" Type="http://schemas.openxmlformats.org/officeDocument/2006/relationships/image" Target="../media/image14.png"/><Relationship Id="rId12" Type="http://schemas.microsoft.com/office/2007/relationships/hdphoto" Target="../media/hdphoto5.wdp"/><Relationship Id="rId17" Type="http://schemas.openxmlformats.org/officeDocument/2006/relationships/image" Target="../media/image19.png"/><Relationship Id="rId25" Type="http://schemas.openxmlformats.org/officeDocument/2006/relationships/image" Target="../media/image26.png"/><Relationship Id="rId2" Type="http://schemas.openxmlformats.org/officeDocument/2006/relationships/notesSlide" Target="../notesSlides/notesSlide3.xml"/><Relationship Id="rId16" Type="http://schemas.microsoft.com/office/2007/relationships/hdphoto" Target="../media/hdphoto7.wdp"/><Relationship Id="rId20" Type="http://schemas.openxmlformats.org/officeDocument/2006/relationships/image" Target="../media/image21.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6.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18.png"/><Relationship Id="rId23" Type="http://schemas.openxmlformats.org/officeDocument/2006/relationships/image" Target="../media/image24.png"/><Relationship Id="rId10" Type="http://schemas.microsoft.com/office/2007/relationships/hdphoto" Target="../media/hdphoto4.wdp"/><Relationship Id="rId19"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15.png"/><Relationship Id="rId14" Type="http://schemas.microsoft.com/office/2007/relationships/hdphoto" Target="../media/hdphoto6.wdp"/><Relationship Id="rId22"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0.png"/><Relationship Id="rId7"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52.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2.png"/><Relationship Id="rId9" Type="http://schemas.openxmlformats.org/officeDocument/2006/relationships/image" Target="../media/image97.png"/></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3.png"/><Relationship Id="rId17" Type="http://schemas.openxmlformats.org/officeDocument/2006/relationships/image" Target="../media/image105.png"/><Relationship Id="rId2" Type="http://schemas.openxmlformats.org/officeDocument/2006/relationships/image" Target="../media/image98.png"/><Relationship Id="rId16"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52.png"/><Relationship Id="rId9" Type="http://schemas.openxmlformats.org/officeDocument/2006/relationships/image" Target="../media/image100.png"/><Relationship Id="rId1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97.png"/><Relationship Id="rId9" Type="http://schemas.openxmlformats.org/officeDocument/2006/relationships/image" Target="../media/image112.svg"/></Relationships>
</file>

<file path=ppt/slides/_rels/slide3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6.png"/><Relationship Id="rId7" Type="http://schemas.openxmlformats.org/officeDocument/2006/relationships/image" Target="../media/image114.sv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09.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10.pn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4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05.png"/><Relationship Id="rId2" Type="http://schemas.openxmlformats.org/officeDocument/2006/relationships/image" Target="../media/image117.png"/><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50.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24.png"/><Relationship Id="rId5" Type="http://schemas.openxmlformats.org/officeDocument/2006/relationships/image" Target="../media/image96.png"/><Relationship Id="rId10" Type="http://schemas.openxmlformats.org/officeDocument/2006/relationships/image" Target="../media/image120.png"/><Relationship Id="rId4" Type="http://schemas.openxmlformats.org/officeDocument/2006/relationships/image" Target="../media/image52.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9.wdp"/></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2.png"/><Relationship Id="rId3" Type="http://schemas.openxmlformats.org/officeDocument/2006/relationships/image" Target="../media/image94.png"/><Relationship Id="rId7" Type="http://schemas.openxmlformats.org/officeDocument/2006/relationships/image" Target="../media/image127.png"/><Relationship Id="rId12" Type="http://schemas.openxmlformats.org/officeDocument/2006/relationships/image" Target="../media/image131.png"/><Relationship Id="rId2" Type="http://schemas.openxmlformats.org/officeDocument/2006/relationships/notesSlide" Target="../notesSlides/notesSlide30.xml"/><Relationship Id="rId16" Type="http://schemas.openxmlformats.org/officeDocument/2006/relationships/image" Target="../media/image135.jpeg"/><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05.png"/><Relationship Id="rId5" Type="http://schemas.openxmlformats.org/officeDocument/2006/relationships/image" Target="../media/image126.png"/><Relationship Id="rId15" Type="http://schemas.openxmlformats.org/officeDocument/2006/relationships/image" Target="../media/image134.png"/><Relationship Id="rId10" Type="http://schemas.openxmlformats.org/officeDocument/2006/relationships/image" Target="../media/image130.png"/><Relationship Id="rId4" Type="http://schemas.openxmlformats.org/officeDocument/2006/relationships/image" Target="../media/image95.png"/><Relationship Id="rId9" Type="http://schemas.openxmlformats.org/officeDocument/2006/relationships/image" Target="../media/image129.png"/><Relationship Id="rId1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320.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8.png"/><Relationship Id="rId4" Type="http://schemas.microsoft.com/office/2007/relationships/hdphoto" Target="../media/hdphoto9.wdp"/></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61.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5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540.png"/><Relationship Id="rId21" Type="http://schemas.openxmlformats.org/officeDocument/2006/relationships/image" Target="../media/image570.png"/><Relationship Id="rId7" Type="http://schemas.openxmlformats.org/officeDocument/2006/relationships/image" Target="../media/image410.png"/><Relationship Id="rId12" Type="http://schemas.openxmlformats.org/officeDocument/2006/relationships/image" Target="../media/image4800.png"/><Relationship Id="rId17" Type="http://schemas.openxmlformats.org/officeDocument/2006/relationships/image" Target="../media/image531.png"/><Relationship Id="rId16" Type="http://schemas.openxmlformats.org/officeDocument/2006/relationships/image" Target="../media/image521.png"/><Relationship Id="rId20" Type="http://schemas.openxmlformats.org/officeDocument/2006/relationships/image" Target="../media/image560.png"/><Relationship Id="rId1" Type="http://schemas.openxmlformats.org/officeDocument/2006/relationships/slideLayout" Target="../slideLayouts/slideLayout5.xml"/><Relationship Id="rId11" Type="http://schemas.openxmlformats.org/officeDocument/2006/relationships/image" Target="../media/image470.png"/><Relationship Id="rId15" Type="http://schemas.openxmlformats.org/officeDocument/2006/relationships/image" Target="../media/image510.png"/><Relationship Id="rId23" Type="http://schemas.openxmlformats.org/officeDocument/2006/relationships/image" Target="../media/image520.png"/><Relationship Id="rId10" Type="http://schemas.openxmlformats.org/officeDocument/2006/relationships/image" Target="../media/image460.png"/><Relationship Id="rId19" Type="http://schemas.openxmlformats.org/officeDocument/2006/relationships/image" Target="../media/image550.png"/><Relationship Id="rId9" Type="http://schemas.openxmlformats.org/officeDocument/2006/relationships/image" Target="../media/image450.png"/><Relationship Id="rId14" Type="http://schemas.openxmlformats.org/officeDocument/2006/relationships/image" Target="../media/image500.png"/><Relationship Id="rId22"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43.png"/><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39.png"/><Relationship Id="rId4" Type="http://schemas.microsoft.com/office/2007/relationships/hdphoto" Target="../media/hdphoto9.wdp"/><Relationship Id="rId9" Type="http://schemas.openxmlformats.org/officeDocument/2006/relationships/image" Target="../media/image42.tmp"/></Relationships>
</file>

<file path=ppt/slides/_rels/slide9.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10.wdp"/><Relationship Id="rId11" Type="http://schemas.openxmlformats.org/officeDocument/2006/relationships/image" Target="../media/image44.jpeg"/><Relationship Id="rId5" Type="http://schemas.openxmlformats.org/officeDocument/2006/relationships/image" Target="../media/image39.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6/15/2021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10</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Concrete Attack Scenario</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790267" y="291887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736586" y="34653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7016462" y="1129275"/>
            <a:ext cx="772757" cy="2806442"/>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311548" y="3456466"/>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74353" y="34627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fade">
                                      <p:cBhvr>
                                        <p:cTn id="55" dur="500"/>
                                        <p:tgtEl>
                                          <p:spTgt spid="76"/>
                                        </p:tgtEl>
                                      </p:cBhvr>
                                    </p:animEffect>
                                  </p:childTnLst>
                                </p:cTn>
                              </p:par>
                              <p:par>
                                <p:cTn id="56" presetID="10" presetClass="entr" presetSubtype="0" fill="hold" nodeType="with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fade">
                                      <p:cBhvr>
                                        <p:cTn id="58" dur="500"/>
                                        <p:tgtEl>
                                          <p:spTgt spid="7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50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fade">
                                      <p:cBhvr>
                                        <p:cTn id="70" dur="500"/>
                                        <p:tgtEl>
                                          <p:spTgt spid="8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animEffect transition="in" filter="fade">
                                      <p:cBhvr>
                                        <p:cTn id="79" dur="500"/>
                                        <p:tgtEl>
                                          <p:spTgt spid="8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Effect transition="in" filter="fade">
                                      <p:cBhvr>
                                        <p:cTn id="82" dur="500"/>
                                        <p:tgtEl>
                                          <p:spTgt spid="8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nodeType="with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10" presetClass="entr" presetSubtype="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3074"/>
                                        </p:tgtEl>
                                        <p:attrNameLst>
                                          <p:attrName>style.visibility</p:attrName>
                                        </p:attrNameLst>
                                      </p:cBhvr>
                                      <p:to>
                                        <p:strVal val="visible"/>
                                      </p:to>
                                    </p:set>
                                    <p:animEffect transition="in" filter="fade">
                                      <p:cBhvr>
                                        <p:cTn id="97" dur="500"/>
                                        <p:tgtEl>
                                          <p:spTgt spid="3074"/>
                                        </p:tgtEl>
                                      </p:cBhvr>
                                    </p:animEffect>
                                  </p:childTnLst>
                                </p:cTn>
                              </p:par>
                              <p:par>
                                <p:cTn id="98" presetID="10" presetClass="entr" presetSubtype="0" fill="hold" nodeType="with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animEffect transition="in" filter="fade">
                                      <p:cBhvr>
                                        <p:cTn id="103" dur="500"/>
                                        <p:tgtEl>
                                          <p:spTgt spid="7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50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grpId="1" nodeType="clickEffect">
                                  <p:stCondLst>
                                    <p:cond delay="0"/>
                                  </p:stCondLst>
                                  <p:childTnLst>
                                    <p:animEffect transition="out" filter="fade">
                                      <p:cBhvr>
                                        <p:cTn id="117" dur="500"/>
                                        <p:tgtEl>
                                          <p:spTgt spid="73"/>
                                        </p:tgtEl>
                                      </p:cBhvr>
                                    </p:animEffect>
                                    <p:set>
                                      <p:cBhvr>
                                        <p:cTn id="118" dur="1" fill="hold">
                                          <p:stCondLst>
                                            <p:cond delay="499"/>
                                          </p:stCondLst>
                                        </p:cTn>
                                        <p:tgtEl>
                                          <p:spTgt spid="73"/>
                                        </p:tgtEl>
                                        <p:attrNameLst>
                                          <p:attrName>style.visibility</p:attrName>
                                        </p:attrNameLst>
                                      </p:cBhvr>
                                      <p:to>
                                        <p:strVal val="hidden"/>
                                      </p:to>
                                    </p:set>
                                  </p:childTnLst>
                                </p:cTn>
                              </p:par>
                            </p:childTnLst>
                          </p:cTn>
                        </p:par>
                        <p:par>
                          <p:cTn id="119" fill="hold">
                            <p:stCondLst>
                              <p:cond delay="500"/>
                            </p:stCondLst>
                            <p:childTnLst>
                              <p:par>
                                <p:cTn id="120" presetID="10" presetClass="entr" presetSubtype="0" fill="hold" grpId="0" nodeType="after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64" grpId="0" animBg="1"/>
      <p:bldP spid="65" grpId="0" animBg="1"/>
      <p:bldP spid="66" grpId="0" animBg="1"/>
      <p:bldP spid="67" grpId="0"/>
      <p:bldP spid="68" grpId="0" animBg="1"/>
      <p:bldP spid="69" grpId="0" animBg="1"/>
      <p:bldP spid="70" grpId="0" animBg="1"/>
      <p:bldP spid="71" grpId="0"/>
      <p:bldP spid="72" grpId="0"/>
      <p:bldP spid="73" grpId="0"/>
      <p:bldP spid="73" grpId="1"/>
      <p:bldP spid="74" grpId="0"/>
      <p:bldP spid="75" grpId="0" animBg="1"/>
      <p:bldP spid="76" grpId="0" animBg="1"/>
      <p:bldP spid="78" grpId="0" animBg="1"/>
      <p:bldP spid="80" grpId="0" animBg="1"/>
      <p:bldP spid="82" grpId="0" animBg="1"/>
      <p:bldP spid="83" grpId="0" animBg="1"/>
      <p:bldP spid="84" grpId="0" animBg="1"/>
      <p:bldP spid="85" grpId="0"/>
      <p:bldP spid="86" grpId="0"/>
      <p:bldP spid="2"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11</a:t>
            </a:fld>
            <a:endParaRPr lang="en-GB" dirty="0"/>
          </a:p>
        </p:txBody>
      </p:sp>
      <p:sp>
        <p:nvSpPr>
          <p:cNvPr id="6" name="Title 5"/>
          <p:cNvSpPr>
            <a:spLocks noGrp="1"/>
          </p:cNvSpPr>
          <p:nvPr>
            <p:ph type="title"/>
          </p:nvPr>
        </p:nvSpPr>
        <p:spPr/>
        <p:txBody>
          <a:bodyPr/>
          <a:lstStyle/>
          <a:p>
            <a:r>
              <a:rPr lang="en-US" dirty="0"/>
              <a:t>Remote Trusted path for IO</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306904" y="4623085"/>
            <a:ext cx="1826141" cy="369332"/>
          </a:xfrm>
          <a:prstGeom prst="rect">
            <a:avLst/>
          </a:prstGeom>
        </p:spPr>
        <p:txBody>
          <a:bodyPr wrap="none">
            <a:spAutoFit/>
          </a:bodyPr>
          <a:lstStyle/>
          <a:p>
            <a:r>
              <a:rPr lang="en-US" dirty="0"/>
              <a:t>Remote System</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6/15/2021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3769816"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9992181" y="3340053"/>
            <a:ext cx="1632724"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36971"/>
            <a:ext cx="4723144" cy="2906429"/>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118173" y="4188023"/>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9854580"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Static HW TCB</a:t>
            </a:r>
          </a:p>
        </p:txBody>
      </p:sp>
      <p:sp>
        <p:nvSpPr>
          <p:cNvPr id="40" name="Rectangle 39">
            <a:extLst>
              <a:ext uri="{FF2B5EF4-FFF2-40B4-BE49-F238E27FC236}">
                <a16:creationId xmlns:a16="http://schemas.microsoft.com/office/drawing/2014/main" id="{5494BE4C-9F57-DF49-8EEA-4DB913F1C74C}"/>
              </a:ext>
            </a:extLst>
          </p:cNvPr>
          <p:cNvSpPr/>
          <p:nvPr/>
        </p:nvSpPr>
        <p:spPr>
          <a:xfrm>
            <a:off x="2070155"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2" name="Rectangle 41">
            <a:extLst>
              <a:ext uri="{FF2B5EF4-FFF2-40B4-BE49-F238E27FC236}">
                <a16:creationId xmlns:a16="http://schemas.microsoft.com/office/drawing/2014/main" id="{9CDA1428-10E8-6743-AA59-95E647EC3BB6}"/>
              </a:ext>
            </a:extLst>
          </p:cNvPr>
          <p:cNvSpPr/>
          <p:nvPr/>
        </p:nvSpPr>
        <p:spPr>
          <a:xfrm>
            <a:off x="531019" y="3401344"/>
            <a:ext cx="1379121"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sp>
        <p:nvSpPr>
          <p:cNvPr id="43" name="Rectangle 42">
            <a:extLst>
              <a:ext uri="{FF2B5EF4-FFF2-40B4-BE49-F238E27FC236}">
                <a16:creationId xmlns:a16="http://schemas.microsoft.com/office/drawing/2014/main" id="{B6D961B9-18FC-B94C-A38E-C0812AA2597C}"/>
              </a:ext>
            </a:extLst>
          </p:cNvPr>
          <p:cNvSpPr/>
          <p:nvPr/>
        </p:nvSpPr>
        <p:spPr>
          <a:xfrm>
            <a:off x="10099258" y="3401344"/>
            <a:ext cx="133320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CPU</a:t>
            </a:r>
            <a:endParaRPr lang="en-US" dirty="0">
              <a:solidFill>
                <a:schemeClr val="tx1"/>
              </a:solidFill>
            </a:endParaRPr>
          </a:p>
        </p:txBody>
      </p:sp>
      <p:sp>
        <p:nvSpPr>
          <p:cNvPr id="47" name="Rectangle 46">
            <a:extLst>
              <a:ext uri="{FF2B5EF4-FFF2-40B4-BE49-F238E27FC236}">
                <a16:creationId xmlns:a16="http://schemas.microsoft.com/office/drawing/2014/main" id="{8BF4B212-DDC3-3944-A18A-C4D200419512}"/>
              </a:ext>
            </a:extLst>
          </p:cNvPr>
          <p:cNvSpPr/>
          <p:nvPr/>
        </p:nvSpPr>
        <p:spPr>
          <a:xfrm>
            <a:off x="8399597" y="3401344"/>
            <a:ext cx="1523998"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DRAM</a:t>
            </a:r>
            <a:endParaRPr lang="en-US" dirty="0">
              <a:solidFill>
                <a:schemeClr val="tx1"/>
              </a:solidFill>
            </a:endParaRPr>
          </a:p>
        </p:txBody>
      </p:sp>
      <p:sp>
        <p:nvSpPr>
          <p:cNvPr id="48" name="Rectangle 47">
            <a:extLst>
              <a:ext uri="{FF2B5EF4-FFF2-40B4-BE49-F238E27FC236}">
                <a16:creationId xmlns:a16="http://schemas.microsoft.com/office/drawing/2014/main" id="{2E70B7EE-9722-BB4A-B2E8-E18D9E39C720}"/>
              </a:ext>
            </a:extLst>
          </p:cNvPr>
          <p:cNvSpPr/>
          <p:nvPr/>
        </p:nvSpPr>
        <p:spPr>
          <a:xfrm>
            <a:off x="6858001" y="3401344"/>
            <a:ext cx="1381582"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Dev</a:t>
            </a:r>
            <a:endParaRPr lang="en-US" dirty="0">
              <a:solidFill>
                <a:schemeClr val="tx1"/>
              </a:solidFill>
            </a:endParaRPr>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50" name="Picture 49">
            <a:extLst>
              <a:ext uri="{FF2B5EF4-FFF2-40B4-BE49-F238E27FC236}">
                <a16:creationId xmlns:a16="http://schemas.microsoft.com/office/drawing/2014/main" id="{5CA6E9F5-2D5B-4036-80AC-3B6751D81A7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7551" y="4008089"/>
            <a:ext cx="359868" cy="359868"/>
          </a:xfrm>
          <a:prstGeom prst="rect">
            <a:avLst/>
          </a:prstGeom>
        </p:spPr>
      </p:pic>
      <p:pic>
        <p:nvPicPr>
          <p:cNvPr id="51" name="Picture 50">
            <a:extLst>
              <a:ext uri="{FF2B5EF4-FFF2-40B4-BE49-F238E27FC236}">
                <a16:creationId xmlns:a16="http://schemas.microsoft.com/office/drawing/2014/main" id="{812F54B9-FBF5-46EF-B663-A0325782EBE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83764" y="3968063"/>
            <a:ext cx="359868" cy="359868"/>
          </a:xfrm>
          <a:prstGeom prst="rect">
            <a:avLst/>
          </a:prstGeom>
        </p:spPr>
      </p:pic>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10"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childTnLst>
                                </p:cTn>
                              </p:par>
                              <p:par>
                                <p:cTn id="80" presetID="10" presetClass="entr" presetSubtype="0" fill="hold"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21"/>
                                        </p:tgtEl>
                                      </p:cBhvr>
                                    </p:animEffect>
                                    <p:set>
                                      <p:cBhvr>
                                        <p:cTn id="95" dur="1" fill="hold">
                                          <p:stCondLst>
                                            <p:cond delay="499"/>
                                          </p:stCondLst>
                                        </p:cTn>
                                        <p:tgtEl>
                                          <p:spTgt spid="2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24"/>
                                        </p:tgtEl>
                                      </p:cBhvr>
                                    </p:animEffect>
                                    <p:set>
                                      <p:cBhvr>
                                        <p:cTn id="98" dur="1" fill="hold">
                                          <p:stCondLst>
                                            <p:cond delay="499"/>
                                          </p:stCondLst>
                                        </p:cTn>
                                        <p:tgtEl>
                                          <p:spTgt spid="24"/>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23"/>
                                        </p:tgtEl>
                                      </p:cBhvr>
                                    </p:animEffect>
                                    <p:set>
                                      <p:cBhvr>
                                        <p:cTn id="104" dur="1" fill="hold">
                                          <p:stCondLst>
                                            <p:cond delay="499"/>
                                          </p:stCondLst>
                                        </p:cTn>
                                        <p:tgtEl>
                                          <p:spTgt spid="23"/>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25"/>
                                        </p:tgtEl>
                                      </p:cBhvr>
                                    </p:animEffect>
                                    <p:set>
                                      <p:cBhvr>
                                        <p:cTn id="107" dur="1" fill="hold">
                                          <p:stCondLst>
                                            <p:cond delay="499"/>
                                          </p:stCondLst>
                                        </p:cTn>
                                        <p:tgtEl>
                                          <p:spTgt spid="25"/>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50"/>
                                        </p:tgtEl>
                                      </p:cBhvr>
                                    </p:animEffect>
                                    <p:set>
                                      <p:cBhvr>
                                        <p:cTn id="110" dur="1" fill="hold">
                                          <p:stCondLst>
                                            <p:cond delay="499"/>
                                          </p:stCondLst>
                                        </p:cTn>
                                        <p:tgtEl>
                                          <p:spTgt spid="5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51"/>
                                        </p:tgtEl>
                                      </p:cBhvr>
                                    </p:animEffect>
                                    <p:set>
                                      <p:cBhvr>
                                        <p:cTn id="113" dur="1" fill="hold">
                                          <p:stCondLst>
                                            <p:cond delay="499"/>
                                          </p:stCondLst>
                                        </p:cTn>
                                        <p:tgtEl>
                                          <p:spTgt spid="51"/>
                                        </p:tgtEl>
                                        <p:attrNameLst>
                                          <p:attrName>style.visibility</p:attrName>
                                        </p:attrNameLst>
                                      </p:cBhvr>
                                      <p:to>
                                        <p:strVal val="hidden"/>
                                      </p:to>
                                    </p:set>
                                  </p:childTnLst>
                                </p:cTn>
                              </p:par>
                            </p:childTnLst>
                          </p:cTn>
                        </p:par>
                        <p:par>
                          <p:cTn id="114" fill="hold">
                            <p:stCondLst>
                              <p:cond delay="50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500"/>
                                        <p:tgtEl>
                                          <p:spTgt spid="4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36">
                                            <p:txEl>
                                              <p:pRg st="0" end="0"/>
                                            </p:txEl>
                                          </p:spTgt>
                                        </p:tgtEl>
                                        <p:attrNameLst>
                                          <p:attrName>style.visibility</p:attrName>
                                        </p:attrNameLst>
                                      </p:cBhvr>
                                      <p:to>
                                        <p:strVal val="visible"/>
                                      </p:to>
                                    </p:set>
                                    <p:animEffect transition="in" filter="fade">
                                      <p:cBhvr>
                                        <p:cTn id="131" dur="500"/>
                                        <p:tgtEl>
                                          <p:spTgt spid="36">
                                            <p:txEl>
                                              <p:pRg st="0" end="0"/>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36">
                                            <p:txEl>
                                              <p:pRg st="1" end="1"/>
                                            </p:txEl>
                                          </p:spTgt>
                                        </p:tgtEl>
                                        <p:attrNameLst>
                                          <p:attrName>style.visibility</p:attrName>
                                        </p:attrNameLst>
                                      </p:cBhvr>
                                      <p:to>
                                        <p:strVal val="visible"/>
                                      </p:to>
                                    </p:set>
                                    <p:animEffect transition="in" filter="fade">
                                      <p:cBhvr>
                                        <p:cTn id="136" dur="500"/>
                                        <p:tgtEl>
                                          <p:spTgt spid="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P spid="40" grpId="0" animBg="1"/>
      <p:bldP spid="42" grpId="0" animBg="1"/>
      <p:bldP spid="43" grpId="0" animBg="1"/>
      <p:bldP spid="47"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13</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a:xfrm>
            <a:off x="323850" y="620714"/>
            <a:ext cx="11537950" cy="972000"/>
          </a:xfrm>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34" r="8207"/>
          <a:stretch/>
        </p:blipFill>
        <p:spPr bwMode="auto">
          <a:xfrm>
            <a:off x="8852475" y="4159740"/>
            <a:ext cx="2187138" cy="14814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7211" y="5467072"/>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3731419" y="5777706"/>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3731419" y="5777706"/>
                <a:ext cx="4046301" cy="400110"/>
              </a:xfrm>
              <a:prstGeom prst="rect">
                <a:avLst/>
              </a:prstGeom>
              <a:blipFill>
                <a:blip r:embed="rId5"/>
                <a:stretch>
                  <a:fillRect l="-1506" t="-7692" r="-904" b="-2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0134" y="962891"/>
            <a:ext cx="2951055" cy="1963079"/>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0348" b="27979"/>
          <a:stretch/>
        </p:blipFill>
        <p:spPr bwMode="auto">
          <a:xfrm>
            <a:off x="9680728" y="1448680"/>
            <a:ext cx="2471566" cy="7227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66BCC7-03DE-4043-B3A8-DC518CE79524}"/>
              </a:ext>
            </a:extLst>
          </p:cNvPr>
          <p:cNvPicPr>
            <a:picLocks noChangeAspect="1"/>
          </p:cNvPicPr>
          <p:nvPr/>
        </p:nvPicPr>
        <p:blipFill>
          <a:blip r:embed="rId8"/>
          <a:stretch>
            <a:fillRect/>
          </a:stretch>
        </p:blipFill>
        <p:spPr>
          <a:xfrm>
            <a:off x="531019" y="1626581"/>
            <a:ext cx="4366583" cy="2743200"/>
          </a:xfrm>
          <a:prstGeom prst="rect">
            <a:avLst/>
          </a:prstGeom>
        </p:spPr>
      </p:pic>
      <p:sp>
        <p:nvSpPr>
          <p:cNvPr id="9" name="Rectangle 8">
            <a:extLst>
              <a:ext uri="{FF2B5EF4-FFF2-40B4-BE49-F238E27FC236}">
                <a16:creationId xmlns:a16="http://schemas.microsoft.com/office/drawing/2014/main" id="{791D6EA3-B213-4830-A96E-3A16C1BDA363}"/>
              </a:ext>
            </a:extLst>
          </p:cNvPr>
          <p:cNvSpPr/>
          <p:nvPr/>
        </p:nvSpPr>
        <p:spPr>
          <a:xfrm>
            <a:off x="1188638" y="4475347"/>
            <a:ext cx="2566472" cy="307777"/>
          </a:xfrm>
          <a:prstGeom prst="rect">
            <a:avLst/>
          </a:prstGeom>
        </p:spPr>
        <p:txBody>
          <a:bodyPr wrap="none">
            <a:spAutoFit/>
          </a:bodyPr>
          <a:lstStyle/>
          <a:p>
            <a:r>
              <a:rPr lang="en-US" sz="1400" dirty="0"/>
              <a:t>Traditional CPU-centric model</a:t>
            </a:r>
          </a:p>
        </p:txBody>
      </p:sp>
      <p:sp>
        <p:nvSpPr>
          <p:cNvPr id="10" name="Arrow: Right 9">
            <a:extLst>
              <a:ext uri="{FF2B5EF4-FFF2-40B4-BE49-F238E27FC236}">
                <a16:creationId xmlns:a16="http://schemas.microsoft.com/office/drawing/2014/main" id="{4DE66BB0-F12E-4780-B79F-DAAF5CD4CB4D}"/>
              </a:ext>
            </a:extLst>
          </p:cNvPr>
          <p:cNvSpPr/>
          <p:nvPr/>
        </p:nvSpPr>
        <p:spPr>
          <a:xfrm>
            <a:off x="5685270" y="2978172"/>
            <a:ext cx="1219200"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FBA89A2E-129A-4F36-9E57-FA5C7C0CF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2619" y="3186314"/>
            <a:ext cx="683430" cy="683430"/>
          </a:xfrm>
          <a:prstGeom prst="rect">
            <a:avLst/>
          </a:prstGeom>
        </p:spPr>
      </p:pic>
      <p:cxnSp>
        <p:nvCxnSpPr>
          <p:cNvPr id="49" name="Straight Arrow Connector 48">
            <a:extLst>
              <a:ext uri="{FF2B5EF4-FFF2-40B4-BE49-F238E27FC236}">
                <a16:creationId xmlns:a16="http://schemas.microsoft.com/office/drawing/2014/main" id="{E1B7F83F-B93D-4D27-BA01-045D0C7EBB3E}"/>
              </a:ext>
            </a:extLst>
          </p:cNvPr>
          <p:cNvCxnSpPr/>
          <p:nvPr/>
        </p:nvCxnSpPr>
        <p:spPr>
          <a:xfrm>
            <a:off x="9065419" y="2499374"/>
            <a:ext cx="535770" cy="535139"/>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E286D2-16CB-41CB-9A14-557C6FEF9E4C}"/>
              </a:ext>
            </a:extLst>
          </p:cNvPr>
          <p:cNvCxnSpPr>
            <a:cxnSpLocks/>
          </p:cNvCxnSpPr>
          <p:nvPr/>
        </p:nvCxnSpPr>
        <p:spPr>
          <a:xfrm flipH="1">
            <a:off x="10048424" y="2461461"/>
            <a:ext cx="312395" cy="573052"/>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3DAF23A-3CBB-45B9-8A4A-72C3031284EF}"/>
              </a:ext>
            </a:extLst>
          </p:cNvPr>
          <p:cNvCxnSpPr>
            <a:cxnSpLocks/>
          </p:cNvCxnSpPr>
          <p:nvPr/>
        </p:nvCxnSpPr>
        <p:spPr>
          <a:xfrm>
            <a:off x="9881405" y="3972030"/>
            <a:ext cx="0" cy="407843"/>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18"/>
                                        </p:tgtEl>
                                        <p:attrNameLst>
                                          <p:attrName>style.visibility</p:attrName>
                                        </p:attrNameLst>
                                      </p:cBhvr>
                                      <p:to>
                                        <p:strVal val="visible"/>
                                      </p:to>
                                    </p:set>
                                    <p:animEffect transition="in" filter="fade">
                                      <p:cBhvr>
                                        <p:cTn id="20" dur="500"/>
                                        <p:tgtEl>
                                          <p:spTgt spid="1331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10" presetClass="entr" presetSubtype="0" fill="hold" nodeType="withEffect">
                                  <p:stCondLst>
                                    <p:cond delay="0"/>
                                  </p:stCondLst>
                                  <p:childTnLst>
                                    <p:set>
                                      <p:cBhvr>
                                        <p:cTn id="34" dur="1" fill="hold">
                                          <p:stCondLst>
                                            <p:cond delay="0"/>
                                          </p:stCondLst>
                                        </p:cTn>
                                        <p:tgtEl>
                                          <p:spTgt spid="13314"/>
                                        </p:tgtEl>
                                        <p:attrNameLst>
                                          <p:attrName>style.visibility</p:attrName>
                                        </p:attrNameLst>
                                      </p:cBhvr>
                                      <p:to>
                                        <p:strVal val="visible"/>
                                      </p:to>
                                    </p:set>
                                    <p:animEffect transition="in" filter="fade">
                                      <p:cBhvr>
                                        <p:cTn id="35" dur="500"/>
                                        <p:tgtEl>
                                          <p:spTgt spid="13314"/>
                                        </p:tgtEl>
                                      </p:cBhvr>
                                    </p:animEffect>
                                  </p:childTnLst>
                                </p:cTn>
                              </p:par>
                              <p:par>
                                <p:cTn id="36" presetID="10" presetClass="entr" presetSubtype="0" fill="hold" nodeType="withEffect">
                                  <p:stCondLst>
                                    <p:cond delay="0"/>
                                  </p:stCondLst>
                                  <p:childTnLst>
                                    <p:set>
                                      <p:cBhvr>
                                        <p:cTn id="37" dur="1" fill="hold">
                                          <p:stCondLst>
                                            <p:cond delay="0"/>
                                          </p:stCondLst>
                                        </p:cTn>
                                        <p:tgtEl>
                                          <p:spTgt spid="13320"/>
                                        </p:tgtEl>
                                        <p:attrNameLst>
                                          <p:attrName>style.visibility</p:attrName>
                                        </p:attrNameLst>
                                      </p:cBhvr>
                                      <p:to>
                                        <p:strVal val="visible"/>
                                      </p:to>
                                    </p:set>
                                    <p:animEffect transition="in" filter="fade">
                                      <p:cBhvr>
                                        <p:cTn id="38" dur="500"/>
                                        <p:tgtEl>
                                          <p:spTgt spid="133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pic>
        <p:nvPicPr>
          <p:cNvPr id="7" name="Picture 6">
            <a:extLst>
              <a:ext uri="{FF2B5EF4-FFF2-40B4-BE49-F238E27FC236}">
                <a16:creationId xmlns:a16="http://schemas.microsoft.com/office/drawing/2014/main" id="{700DF432-772A-4C94-B181-EC0AE7F2BA7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8" name="Arrow: Left-Right 7">
            <a:extLst>
              <a:ext uri="{FF2B5EF4-FFF2-40B4-BE49-F238E27FC236}">
                <a16:creationId xmlns:a16="http://schemas.microsoft.com/office/drawing/2014/main" id="{7B9D95BC-1E3C-44B9-9D3C-E6864206AB27}"/>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38772BC-A7A4-485D-89A6-9F17B1D3FC1A}"/>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15</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517E5FAC-8896-4FA9-B060-556368387B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1" name="Arrow: Left-Right 40">
            <a:extLst>
              <a:ext uri="{FF2B5EF4-FFF2-40B4-BE49-F238E27FC236}">
                <a16:creationId xmlns:a16="http://schemas.microsoft.com/office/drawing/2014/main" id="{7910531F-F371-40E7-B69E-56A5133A43FA}"/>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E772AA82-8282-4A18-B74B-CB85830F373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E3DFF51-477D-4A8D-9CB7-0E1E09D1E4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4" name="Arrow: Left-Right 43">
            <a:extLst>
              <a:ext uri="{FF2B5EF4-FFF2-40B4-BE49-F238E27FC236}">
                <a16:creationId xmlns:a16="http://schemas.microsoft.com/office/drawing/2014/main" id="{2033FA9E-5E4A-4EB9-A375-B4C65BB4EB9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BE22D0FE-4C25-4F85-A395-B56DB3B8AB88}"/>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6DA82DB-0A07-4CAB-AB11-8CF5AA5A6F2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57" name="Arrow: Left-Right 56">
            <a:extLst>
              <a:ext uri="{FF2B5EF4-FFF2-40B4-BE49-F238E27FC236}">
                <a16:creationId xmlns:a16="http://schemas.microsoft.com/office/drawing/2014/main" id="{4EB04C57-F3BF-4330-8EB4-4B6849197005}"/>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A974762-5C2F-4F1F-880E-BC298C5BD1EF}"/>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My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pic>
        <p:nvPicPr>
          <p:cNvPr id="48" name="Picture 47">
            <a:extLst>
              <a:ext uri="{FF2B5EF4-FFF2-40B4-BE49-F238E27FC236}">
                <a16:creationId xmlns:a16="http://schemas.microsoft.com/office/drawing/2014/main" id="{D489E1D4-39FC-4C54-B7AE-69FC5C058E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C61B69F2-58F5-4866-B28E-7DC9C7093A22}"/>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91F59F-59A2-45EB-B901-56C76229DBAE}"/>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89172" y="1226900"/>
            <a:ext cx="4767644" cy="104703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sp>
        <p:nvSpPr>
          <p:cNvPr id="51" name="Rectangle 50">
            <a:extLst>
              <a:ext uri="{FF2B5EF4-FFF2-40B4-BE49-F238E27FC236}">
                <a16:creationId xmlns:a16="http://schemas.microsoft.com/office/drawing/2014/main" id="{2C28548E-F451-4772-AA4F-3354B7521D50}"/>
              </a:ext>
            </a:extLst>
          </p:cNvPr>
          <p:cNvSpPr/>
          <p:nvPr/>
        </p:nvSpPr>
        <p:spPr>
          <a:xfrm>
            <a:off x="8496755" y="832158"/>
            <a:ext cx="3579364" cy="62754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9020C22-417F-4D3A-91B2-D4E112809E5E}"/>
              </a:ext>
            </a:extLst>
          </p:cNvPr>
          <p:cNvSpPr/>
          <p:nvPr/>
        </p:nvSpPr>
        <p:spPr>
          <a:xfrm>
            <a:off x="4634459" y="6205156"/>
            <a:ext cx="3516560" cy="48002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6/15/2021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8">
            <a:extLs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par>
                                <p:cTn id="32" presetID="10" presetClass="entr" presetSubtype="0" fill="hold" nodeType="withEffect">
                                  <p:stCondLst>
                                    <p:cond delay="0"/>
                                  </p:stCondLst>
                                  <p:childTnLst>
                                    <p:set>
                                      <p:cBhvr>
                                        <p:cTn id="33" dur="1" fill="hold">
                                          <p:stCondLst>
                                            <p:cond delay="0"/>
                                          </p:stCondLst>
                                        </p:cTn>
                                        <p:tgtEl>
                                          <p:spTgt spid="1028"/>
                                        </p:tgtEl>
                                        <p:attrNameLst>
                                          <p:attrName>style.visibility</p:attrName>
                                        </p:attrNameLst>
                                      </p:cBhvr>
                                      <p:to>
                                        <p:strVal val="visible"/>
                                      </p:to>
                                    </p:set>
                                    <p:animEffect transition="in" filter="fade">
                                      <p:cBhvr>
                                        <p:cTn id="3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pic>
        <p:nvPicPr>
          <p:cNvPr id="48" name="Picture 47">
            <a:extLst>
              <a:ext uri="{FF2B5EF4-FFF2-40B4-BE49-F238E27FC236}">
                <a16:creationId xmlns:a16="http://schemas.microsoft.com/office/drawing/2014/main" id="{DA9BE461-1A0B-471C-9ED2-C01A92B410B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4216" y="2586222"/>
            <a:ext cx="1253159" cy="1253159"/>
          </a:xfrm>
          <a:prstGeom prst="rect">
            <a:avLst/>
          </a:prstGeom>
        </p:spPr>
      </p:pic>
      <p:sp>
        <p:nvSpPr>
          <p:cNvPr id="49" name="Arrow: Left-Right 48">
            <a:extLst>
              <a:ext uri="{FF2B5EF4-FFF2-40B4-BE49-F238E27FC236}">
                <a16:creationId xmlns:a16="http://schemas.microsoft.com/office/drawing/2014/main" id="{90D41426-1A91-48B7-B8E8-1B7DD3333360}"/>
              </a:ext>
            </a:extLst>
          </p:cNvPr>
          <p:cNvSpPr/>
          <p:nvPr/>
        </p:nvSpPr>
        <p:spPr>
          <a:xfrm>
            <a:off x="1552137" y="3124200"/>
            <a:ext cx="4419600" cy="168619"/>
          </a:xfrm>
          <a:prstGeom prst="leftRightArrow">
            <a:avLst>
              <a:gd name="adj1" fmla="val 50000"/>
              <a:gd name="adj2" fmla="val 108945"/>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3626BCE5-16F9-446C-8F01-E9F234E45582}"/>
              </a:ext>
            </a:extLst>
          </p:cNvPr>
          <p:cNvSpPr txBox="1"/>
          <p:nvPr/>
        </p:nvSpPr>
        <p:spPr>
          <a:xfrm>
            <a:off x="2595" y="3755160"/>
            <a:ext cx="1676400" cy="338554"/>
          </a:xfrm>
          <a:prstGeom prst="rect">
            <a:avLst/>
          </a:prstGeom>
          <a:noFill/>
        </p:spPr>
        <p:txBody>
          <a:bodyPr wrap="square" rtlCol="0">
            <a:spAutoFit/>
          </a:bodyPr>
          <a:lstStyle/>
          <a:p>
            <a:pPr algn="ctr"/>
            <a:r>
              <a:rPr lang="en-US" sz="1600" dirty="0"/>
              <a:t>Remote system</a:t>
            </a:r>
          </a:p>
        </p:txBody>
      </p:sp>
      <p:pic>
        <p:nvPicPr>
          <p:cNvPr id="56" name="Picture 55">
            <a:extLst>
              <a:ext uri="{FF2B5EF4-FFF2-40B4-BE49-F238E27FC236}">
                <a16:creationId xmlns:a16="http://schemas.microsoft.com/office/drawing/2014/main" id="{777553E8-197D-49AB-80A1-9219C8C91E2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82707" y="5681203"/>
            <a:ext cx="544813" cy="544813"/>
          </a:xfrm>
          <a:prstGeom prst="rect">
            <a:avLst/>
          </a:prstGeom>
        </p:spPr>
      </p:pic>
      <p:sp>
        <p:nvSpPr>
          <p:cNvPr id="57" name="Rectangle 56">
            <a:extLst>
              <a:ext uri="{FF2B5EF4-FFF2-40B4-BE49-F238E27FC236}">
                <a16:creationId xmlns:a16="http://schemas.microsoft.com/office/drawing/2014/main" id="{AB7B4F91-F424-4FA0-82F8-FA4AD196E453}"/>
              </a:ext>
            </a:extLst>
          </p:cNvPr>
          <p:cNvSpPr/>
          <p:nvPr/>
        </p:nvSpPr>
        <p:spPr>
          <a:xfrm>
            <a:off x="5425674" y="2453581"/>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7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23</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25</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26</a:t>
            </a:fld>
            <a:endParaRPr lang="en-GB" dirty="0"/>
          </a:p>
        </p:txBody>
      </p:sp>
      <p:sp>
        <p:nvSpPr>
          <p:cNvPr id="6" name="Title 5"/>
          <p:cNvSpPr>
            <a:spLocks noGrp="1"/>
          </p:cNvSpPr>
          <p:nvPr>
            <p:ph type="title"/>
          </p:nvPr>
        </p:nvSpPr>
        <p:spPr/>
        <p:txBody>
          <a:bodyPr/>
          <a:lstStyle/>
          <a:p>
            <a:r>
              <a:rPr lang="en-US" dirty="0"/>
              <a:t>Attack on Overlay: Output Manipulation</a:t>
            </a:r>
          </a:p>
        </p:txBody>
      </p:sp>
      <p:grpSp>
        <p:nvGrpSpPr>
          <p:cNvPr id="70" name="Group 69"/>
          <p:cNvGrpSpPr/>
          <p:nvPr/>
        </p:nvGrpSpPr>
        <p:grpSpPr>
          <a:xfrm>
            <a:off x="847235" y="1676400"/>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676400"/>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472727"/>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981851"/>
            <a:ext cx="1371600" cy="1371600"/>
          </a:xfrm>
          <a:prstGeom prst="rect">
            <a:avLst/>
          </a:prstGeom>
        </p:spPr>
      </p:pic>
      <p:sp>
        <p:nvSpPr>
          <p:cNvPr id="66" name="Rectangle 65">
            <a:extLst>
              <a:ext uri="{FF2B5EF4-FFF2-40B4-BE49-F238E27FC236}">
                <a16:creationId xmlns:a16="http://schemas.microsoft.com/office/drawing/2014/main" id="{A1D0E03E-4F56-45CE-BE26-D178E4522BD9}"/>
              </a:ext>
            </a:extLst>
          </p:cNvPr>
          <p:cNvSpPr/>
          <p:nvPr/>
        </p:nvSpPr>
        <p:spPr>
          <a:xfrm>
            <a:off x="7846219" y="2148117"/>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F668757-BD92-45F7-92A6-FA2997194216}"/>
              </a:ext>
            </a:extLst>
          </p:cNvPr>
          <p:cNvSpPr/>
          <p:nvPr/>
        </p:nvSpPr>
        <p:spPr>
          <a:xfrm>
            <a:off x="7846219" y="2682202"/>
            <a:ext cx="1200872"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Connector: Curved 67">
            <a:extLst>
              <a:ext uri="{FF2B5EF4-FFF2-40B4-BE49-F238E27FC236}">
                <a16:creationId xmlns:a16="http://schemas.microsoft.com/office/drawing/2014/main" id="{709D25C2-0B61-4A8A-A3D3-FBCEC869A25A}"/>
              </a:ext>
            </a:extLst>
          </p:cNvPr>
          <p:cNvCxnSpPr>
            <a:stCxn id="67" idx="1"/>
            <a:endCxn id="66" idx="1"/>
          </p:cNvCxnSpPr>
          <p:nvPr/>
        </p:nvCxnSpPr>
        <p:spPr>
          <a:xfrm rot="10800000">
            <a:off x="7846219" y="2329907"/>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94490449-1B63-4C77-84E5-3ED8C12D9BE3}"/>
              </a:ext>
            </a:extLst>
          </p:cNvPr>
          <p:cNvCxnSpPr>
            <a:cxnSpLocks/>
            <a:stCxn id="66" idx="3"/>
            <a:endCxn id="67" idx="3"/>
          </p:cNvCxnSpPr>
          <p:nvPr/>
        </p:nvCxnSpPr>
        <p:spPr>
          <a:xfrm>
            <a:off x="9047091" y="2329906"/>
            <a:ext cx="12700" cy="534085"/>
          </a:xfrm>
          <a:prstGeom prst="curvedConnector3">
            <a:avLst>
              <a:gd name="adj1" fmla="val 180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D943853-DB86-4F26-8318-66386700DACA}"/>
              </a:ext>
            </a:extLst>
          </p:cNvPr>
          <p:cNvSpPr/>
          <p:nvPr/>
        </p:nvSpPr>
        <p:spPr>
          <a:xfrm>
            <a:off x="8789377" y="3780506"/>
            <a:ext cx="760054"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C0893396-E4A7-4121-B8BE-1709EDFB950C}"/>
              </a:ext>
            </a:extLst>
          </p:cNvPr>
          <p:cNvSpPr/>
          <p:nvPr/>
        </p:nvSpPr>
        <p:spPr>
          <a:xfrm>
            <a:off x="8836819" y="4313336"/>
            <a:ext cx="739090" cy="3635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9"/>
                                        </p:tgtEl>
                                        <p:attrNameLst>
                                          <p:attrName>style.visibility</p:attrName>
                                        </p:attrNameLst>
                                      </p:cBhvr>
                                      <p:to>
                                        <p:strVal val="visible"/>
                                      </p:to>
                                    </p:set>
                                    <p:animEffect transition="in" filter="fade">
                                      <p:cBhvr>
                                        <p:cTn id="33" dur="500"/>
                                        <p:tgtEl>
                                          <p:spTgt spid="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6" grpId="0" animBg="1"/>
      <p:bldP spid="67"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6/15/2021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p:cNvSpPr>
            <a:spLocks noGrp="1"/>
          </p:cNvSpPr>
          <p:nvPr>
            <p:ph type="title"/>
          </p:nvPr>
        </p:nvSpPr>
        <p:spPr>
          <a:xfrm>
            <a:off x="323850" y="620714"/>
            <a:ext cx="11537950" cy="972000"/>
          </a:xfrm>
        </p:spPr>
        <p:txBody>
          <a:bodyPr/>
          <a:lstStyle/>
          <a:p>
            <a:r>
              <a:rPr lang="en-US" dirty="0"/>
              <a:t>Overlay: Output Manipulation</a:t>
            </a:r>
          </a:p>
        </p:txBody>
      </p:sp>
      <p:grpSp>
        <p:nvGrpSpPr>
          <p:cNvPr id="25" name="Group 24"/>
          <p:cNvGrpSpPr/>
          <p:nvPr/>
        </p:nvGrpSpPr>
        <p:grpSpPr>
          <a:xfrm>
            <a:off x="7377305"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9598557"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9534485"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9460325"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10129508" y="3482473"/>
            <a:ext cx="476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0.6</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10114419" y="3981035"/>
            <a:ext cx="548548"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nvGrpSpPr>
          <p:cNvPr id="59" name="Group 58">
            <a:extLst>
              <a:ext uri="{FF2B5EF4-FFF2-40B4-BE49-F238E27FC236}">
                <a16:creationId xmlns:a16="http://schemas.microsoft.com/office/drawing/2014/main" id="{2F8C7093-43B8-416C-BA64-E4D92AAD61A3}"/>
              </a:ext>
            </a:extLst>
          </p:cNvPr>
          <p:cNvGrpSpPr/>
          <p:nvPr/>
        </p:nvGrpSpPr>
        <p:grpSpPr>
          <a:xfrm>
            <a:off x="1750219" y="1371600"/>
            <a:ext cx="3539206" cy="3824517"/>
            <a:chOff x="1259013" y="1971661"/>
            <a:chExt cx="3539206" cy="3824517"/>
          </a:xfrm>
        </p:grpSpPr>
        <p:sp>
          <p:nvSpPr>
            <p:cNvPr id="60" name="Rounded Rectangle 25">
              <a:extLst>
                <a:ext uri="{FF2B5EF4-FFF2-40B4-BE49-F238E27FC236}">
                  <a16:creationId xmlns:a16="http://schemas.microsoft.com/office/drawing/2014/main" id="{EA0430CE-A8D6-4141-B675-6303C89C8825}"/>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5C591CA-BF71-44CE-8797-4E25E89068A0}"/>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2" name="Rectangle 61">
              <a:extLst>
                <a:ext uri="{FF2B5EF4-FFF2-40B4-BE49-F238E27FC236}">
                  <a16:creationId xmlns:a16="http://schemas.microsoft.com/office/drawing/2014/main" id="{D2C92854-5830-4FE2-B6A7-CDBC3654D613}"/>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3" name="Rectangle 62">
              <a:extLst>
                <a:ext uri="{FF2B5EF4-FFF2-40B4-BE49-F238E27FC236}">
                  <a16:creationId xmlns:a16="http://schemas.microsoft.com/office/drawing/2014/main" id="{38FF8939-94DB-42A5-AEC8-6370D70B22D9}"/>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75</a:t>
              </a:r>
            </a:p>
          </p:txBody>
        </p:sp>
        <p:sp>
          <p:nvSpPr>
            <p:cNvPr id="64" name="TextBox 63">
              <a:extLst>
                <a:ext uri="{FF2B5EF4-FFF2-40B4-BE49-F238E27FC236}">
                  <a16:creationId xmlns:a16="http://schemas.microsoft.com/office/drawing/2014/main" id="{7F37CF2C-7A38-4584-9C1F-E25080E061B5}"/>
                </a:ext>
              </a:extLst>
            </p:cNvPr>
            <p:cNvSpPr txBox="1"/>
            <p:nvPr/>
          </p:nvSpPr>
          <p:spPr>
            <a:xfrm>
              <a:off x="1324992" y="2401742"/>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65" name="Rectangle 64">
              <a:extLst>
                <a:ext uri="{FF2B5EF4-FFF2-40B4-BE49-F238E27FC236}">
                  <a16:creationId xmlns:a16="http://schemas.microsoft.com/office/drawing/2014/main" id="{29106C5E-13FC-4182-B223-FB9709311494}"/>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177</a:t>
              </a:r>
              <a:endParaRPr kumimoji="0" lang="en-US" sz="1800" b="0" i="0" u="none" strike="noStrike" kern="0" cap="none" spc="0" normalizeH="0" baseline="0" noProof="0" dirty="0">
                <a:ln>
                  <a:noFill/>
                </a:ln>
                <a:effectLst/>
                <a:uLnTx/>
                <a:uFillTx/>
                <a:latin typeface="Calibri" panose="020F0502020204030204"/>
              </a:endParaRPr>
            </a:p>
          </p:txBody>
        </p:sp>
        <p:sp>
          <p:nvSpPr>
            <p:cNvPr id="66" name="TextBox 65">
              <a:extLst>
                <a:ext uri="{FF2B5EF4-FFF2-40B4-BE49-F238E27FC236}">
                  <a16:creationId xmlns:a16="http://schemas.microsoft.com/office/drawing/2014/main" id="{FE49784C-21E3-454A-ACDB-36D4E01D1AAD}"/>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lvl="0">
                <a:defRPr/>
              </a:pPr>
              <a:r>
                <a:rPr lang="en-US" kern="0" dirty="0">
                  <a:solidFill>
                    <a:prstClr val="black"/>
                  </a:solidFill>
                  <a:latin typeface="Calibri" panose="020F0502020204030204"/>
                </a:rPr>
                <a:t>Insulin (U)</a:t>
              </a:r>
            </a:p>
          </p:txBody>
        </p:sp>
        <p:sp>
          <p:nvSpPr>
            <p:cNvPr id="67" name="Rectangle 66">
              <a:extLst>
                <a:ext uri="{FF2B5EF4-FFF2-40B4-BE49-F238E27FC236}">
                  <a16:creationId xmlns:a16="http://schemas.microsoft.com/office/drawing/2014/main" id="{AB4289C0-2EC1-4474-AC7F-032BAF1B131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TextBox 67">
              <a:extLst>
                <a:ext uri="{FF2B5EF4-FFF2-40B4-BE49-F238E27FC236}">
                  <a16:creationId xmlns:a16="http://schemas.microsoft.com/office/drawing/2014/main" id="{731C9BF4-4F77-46AC-ADE7-CA8F184DA4B6}"/>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9" name="TextBox 68">
              <a:extLst>
                <a:ext uri="{FF2B5EF4-FFF2-40B4-BE49-F238E27FC236}">
                  <a16:creationId xmlns:a16="http://schemas.microsoft.com/office/drawing/2014/main" id="{2DC3EF99-6172-4E80-9C7A-CF2BF68FF636}"/>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lang="en-US" kern="0" dirty="0">
                  <a:solidFill>
                    <a:prstClr val="black"/>
                  </a:solidFill>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TextBox 69">
              <a:extLst>
                <a:ext uri="{FF2B5EF4-FFF2-40B4-BE49-F238E27FC236}">
                  <a16:creationId xmlns:a16="http://schemas.microsoft.com/office/drawing/2014/main" id="{A36F47D8-F6F8-42F4-B531-E9D6AA5B486B}"/>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(mg/dL)</a:t>
              </a:r>
            </a:p>
          </p:txBody>
        </p:sp>
        <p:sp>
          <p:nvSpPr>
            <p:cNvPr id="71" name="Rectangle 70">
              <a:extLst>
                <a:ext uri="{FF2B5EF4-FFF2-40B4-BE49-F238E27FC236}">
                  <a16:creationId xmlns:a16="http://schemas.microsoft.com/office/drawing/2014/main" id="{2702426F-A5EB-4475-92CE-585B19E0DC42}"/>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0.025</a:t>
              </a:r>
            </a:p>
          </p:txBody>
        </p:sp>
        <p:sp>
          <p:nvSpPr>
            <p:cNvPr id="72" name="TextBox 71">
              <a:extLst>
                <a:ext uri="{FF2B5EF4-FFF2-40B4-BE49-F238E27FC236}">
                  <a16:creationId xmlns:a16="http://schemas.microsoft.com/office/drawing/2014/main" id="{E4191626-E8AA-475C-8797-6FE145BDA5CC}"/>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3" name="TextBox 72">
              <a:extLst>
                <a:ext uri="{FF2B5EF4-FFF2-40B4-BE49-F238E27FC236}">
                  <a16:creationId xmlns:a16="http://schemas.microsoft.com/office/drawing/2014/main" id="{6BC708D8-A316-4FAD-A93D-46B15DF378B9}"/>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a:extLst>
                <a:ext uri="{FF2B5EF4-FFF2-40B4-BE49-F238E27FC236}">
                  <a16:creationId xmlns:a16="http://schemas.microsoft.com/office/drawing/2014/main" id="{FC040FB5-4DAA-44D6-A65A-49CEEE7F6C22}"/>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a:extLst>
                <a:ext uri="{FF2B5EF4-FFF2-40B4-BE49-F238E27FC236}">
                  <a16:creationId xmlns:a16="http://schemas.microsoft.com/office/drawing/2014/main" id="{FDE4DF6E-DFE3-4ED4-AB38-4FD2A9AC4222}"/>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Isosceles Triangle 75">
              <a:extLst>
                <a:ext uri="{FF2B5EF4-FFF2-40B4-BE49-F238E27FC236}">
                  <a16:creationId xmlns:a16="http://schemas.microsoft.com/office/drawing/2014/main" id="{7F47BFC6-7483-4E31-81DF-F2DCD63A6FA1}"/>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a:extLst>
                <a:ext uri="{FF2B5EF4-FFF2-40B4-BE49-F238E27FC236}">
                  <a16:creationId xmlns:a16="http://schemas.microsoft.com/office/drawing/2014/main" id="{8B65BC8E-9FE9-462E-96AF-7DB6418B07CC}"/>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D982E9F7-09B0-4BD3-BBE3-20BB9C8EC975}"/>
                </a:ext>
              </a:extLst>
            </p:cNvPr>
            <p:cNvCxnSpPr>
              <a:stCxn id="76" idx="3"/>
              <a:endCxn id="7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8B32C28-CC49-41AB-AA35-2355870AF4D2}"/>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FB15CC6D-3351-4D6B-A6D8-4BE01C0FF3D3}"/>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7C80190-2605-44C7-8570-763638BDC728}"/>
                </a:ext>
              </a:extLst>
            </p:cNvPr>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Calibri" panose="020F0502020204030204"/>
                  <a:ea typeface="+mn-ea"/>
                  <a:cs typeface="+mn-cs"/>
                </a:rPr>
                <a:t>60</a:t>
              </a:r>
            </a:p>
          </p:txBody>
        </p:sp>
        <p:cxnSp>
          <p:nvCxnSpPr>
            <p:cNvPr id="82" name="Straight Arrow Connector 81">
              <a:extLst>
                <a:ext uri="{FF2B5EF4-FFF2-40B4-BE49-F238E27FC236}">
                  <a16:creationId xmlns:a16="http://schemas.microsoft.com/office/drawing/2014/main" id="{67B5450F-F912-4956-9A20-E1F7A7A8F19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EA8E7A25-BB29-4CA7-BBEA-3E65F0FFB8E6}"/>
                </a:ext>
              </a:extLst>
            </p:cNvPr>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latin typeface="Calibri" panose="020F0502020204030204"/>
                </a:rPr>
                <a:t>105</a:t>
              </a:r>
              <a:endParaRPr kumimoji="0" lang="en-US" sz="1800" b="0" i="0" u="none" strike="noStrike" kern="0" cap="none" spc="0" normalizeH="0" baseline="0" noProof="0" dirty="0">
                <a:ln>
                  <a:noFill/>
                </a:ln>
                <a:effectLst/>
                <a:uLnTx/>
                <a:uFillTx/>
                <a:latin typeface="Calibri" panose="020F0502020204030204"/>
              </a:endParaRPr>
            </a:p>
          </p:txBody>
        </p:sp>
        <p:sp>
          <p:nvSpPr>
            <p:cNvPr id="84" name="Rectangle 83">
              <a:extLst>
                <a:ext uri="{FF2B5EF4-FFF2-40B4-BE49-F238E27FC236}">
                  <a16:creationId xmlns:a16="http://schemas.microsoft.com/office/drawing/2014/main" id="{ECFDC8FB-AACC-4965-B1EA-582F12B11C95}"/>
                </a:ext>
              </a:extLst>
            </p:cNvPr>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1FADFF91-E946-4F0B-8AE0-68D4278D5B79}"/>
                </a:ext>
              </a:extLst>
            </p:cNvPr>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6B485875-1850-4B36-8AEE-DF0BAB809EA9}"/>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TextBox 86">
              <a:extLst>
                <a:ext uri="{FF2B5EF4-FFF2-40B4-BE49-F238E27FC236}">
                  <a16:creationId xmlns:a16="http://schemas.microsoft.com/office/drawing/2014/main" id="{33966318-181F-4658-80E9-5500BF631ED3}"/>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88" name="Picture 87">
            <a:extLst>
              <a:ext uri="{FF2B5EF4-FFF2-40B4-BE49-F238E27FC236}">
                <a16:creationId xmlns:a16="http://schemas.microsoft.com/office/drawing/2014/main" id="{6FFBCE26-9988-4CC7-8A18-E85BF71D83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926" y="4592694"/>
            <a:ext cx="1371600" cy="1371600"/>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229" y="4592694"/>
            <a:ext cx="1390390" cy="1390390"/>
          </a:xfrm>
          <a:prstGeom prst="rect">
            <a:avLst/>
          </a:prstGeom>
        </p:spPr>
      </p:pic>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9812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a:t>
            </a:r>
            <a:r>
              <a:rPr lang="en-US" i="1" dirty="0">
                <a:solidFill>
                  <a:srgbClr val="FF0000"/>
                </a:solidFill>
              </a:rPr>
              <a:t>not</a:t>
            </a:r>
            <a:r>
              <a:rPr lang="en-US" dirty="0"/>
              <a:t> to verify it. </a:t>
            </a:r>
          </a:p>
          <a:p>
            <a:pPr marL="0" indent="0" algn="ctr">
              <a:buNone/>
            </a:pPr>
            <a:endParaRPr lang="en-US" dirty="0"/>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6/15/2021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ntent Placeholder 44">
            <a:extLst>
              <a:ext uri="{FF2B5EF4-FFF2-40B4-BE49-F238E27FC236}">
                <a16:creationId xmlns:a16="http://schemas.microsoft.com/office/drawing/2014/main" id="{0D9AD476-8AD5-4825-9D53-A5D488699793}"/>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pPr/>
              <a:t>6/15/2021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pPr/>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a:t>Remote safety/security-critical systems</a:t>
            </a:r>
            <a:endParaRPr lang="en-US" dirty="0"/>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1810837" y="5175304"/>
            <a:ext cx="2012601" cy="992213"/>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335293" y="4958936"/>
            <a:ext cx="1200262" cy="1349790"/>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pic>
        <p:nvPicPr>
          <p:cNvPr id="13" name="Picture 12">
            <a:extLst>
              <a:ext uri="{FF2B5EF4-FFF2-40B4-BE49-F238E27FC236}">
                <a16:creationId xmlns:a16="http://schemas.microsoft.com/office/drawing/2014/main" id="{A3FADE6B-0982-4D30-8543-0EB15BD19890}"/>
              </a:ext>
            </a:extLst>
          </p:cNvPr>
          <p:cNvPicPr>
            <a:picLocks noChangeAspect="1"/>
          </p:cNvPicPr>
          <p:nvPr/>
        </p:nvPicPr>
        <p:blipFill rotWithShape="1">
          <a:blip r:embed="rId13">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t="16877" b="12289"/>
          <a:stretch/>
        </p:blipFill>
        <p:spPr>
          <a:xfrm>
            <a:off x="226220" y="1371601"/>
            <a:ext cx="3528576" cy="1468804"/>
          </a:xfrm>
          <a:prstGeom prst="rect">
            <a:avLst/>
          </a:prstGeom>
        </p:spPr>
      </p:pic>
      <p:pic>
        <p:nvPicPr>
          <p:cNvPr id="19" name="Picture 18">
            <a:extLst>
              <a:ext uri="{FF2B5EF4-FFF2-40B4-BE49-F238E27FC236}">
                <a16:creationId xmlns:a16="http://schemas.microsoft.com/office/drawing/2014/main" id="{E27132DC-6798-4673-B34C-7D2B840FB339}"/>
              </a:ext>
            </a:extLst>
          </p:cNvPr>
          <p:cNvPicPr>
            <a:picLocks noChangeAspect="1"/>
          </p:cNvPicPr>
          <p:nvPr/>
        </p:nvPicPr>
        <p:blipFill>
          <a:blip r:embed="rId15" cstate="print">
            <a:extLst>
              <a:ext uri="{BEBA8EAE-BF5A-486C-A8C5-ECC9F3942E4B}">
                <a14:imgProps xmlns:a14="http://schemas.microsoft.com/office/drawing/2010/main">
                  <a14:imgLayer r:embed="rId16">
                    <a14:imgEffect>
                      <a14:artisticBlur/>
                    </a14:imgEffect>
                  </a14:imgLayer>
                </a14:imgProps>
              </a:ext>
              <a:ext uri="{28A0092B-C50C-407E-A947-70E740481C1C}">
                <a14:useLocalDpi xmlns:a14="http://schemas.microsoft.com/office/drawing/2010/main" val="0"/>
              </a:ext>
            </a:extLst>
          </a:blip>
          <a:stretch>
            <a:fillRect/>
          </a:stretch>
        </p:blipFill>
        <p:spPr>
          <a:xfrm>
            <a:off x="647671" y="3066513"/>
            <a:ext cx="2749714" cy="1496630"/>
          </a:xfrm>
          <a:prstGeom prst="rect">
            <a:avLst/>
          </a:prstGeom>
        </p:spPr>
      </p:pic>
      <p:pic>
        <p:nvPicPr>
          <p:cNvPr id="21" name="Picture 20">
            <a:extLst>
              <a:ext uri="{FF2B5EF4-FFF2-40B4-BE49-F238E27FC236}">
                <a16:creationId xmlns:a16="http://schemas.microsoft.com/office/drawing/2014/main" id="{63E040E4-87A6-4155-8F05-EE8B29CDDE0E}"/>
              </a:ext>
            </a:extLst>
          </p:cNvPr>
          <p:cNvPicPr>
            <a:picLocks noChangeAspect="1"/>
          </p:cNvPicPr>
          <p:nvPr/>
        </p:nvPicPr>
        <p:blipFill>
          <a:blip r:embed="rId17" cstate="print">
            <a:extLst>
              <a:ext uri="{BEBA8EAE-BF5A-486C-A8C5-ECC9F3942E4B}">
                <a14:imgProps xmlns:a14="http://schemas.microsoft.com/office/drawing/2010/main">
                  <a14:imgLayer r:embed="rId18">
                    <a14:imgEffect>
                      <a14:artisticBlur/>
                    </a14:imgEffect>
                  </a14:imgLayer>
                </a14:imgProps>
              </a:ext>
              <a:ext uri="{28A0092B-C50C-407E-A947-70E740481C1C}">
                <a14:useLocalDpi xmlns:a14="http://schemas.microsoft.com/office/drawing/2010/main" val="0"/>
              </a:ext>
            </a:extLst>
          </a:blip>
          <a:stretch>
            <a:fillRect/>
          </a:stretch>
        </p:blipFill>
        <p:spPr>
          <a:xfrm>
            <a:off x="4722019" y="4592577"/>
            <a:ext cx="2765748" cy="1574940"/>
          </a:xfrm>
          <a:prstGeom prst="rect">
            <a:avLst/>
          </a:prstGeom>
        </p:spPr>
      </p:pic>
      <p:sp>
        <p:nvSpPr>
          <p:cNvPr id="17" name="Rectangle 16">
            <a:extLst>
              <a:ext uri="{FF2B5EF4-FFF2-40B4-BE49-F238E27FC236}">
                <a16:creationId xmlns:a16="http://schemas.microsoft.com/office/drawing/2014/main" id="{4692434A-96AF-4C63-881F-DEF88E7C3665}"/>
              </a:ext>
            </a:extLst>
          </p:cNvPr>
          <p:cNvSpPr/>
          <p:nvPr/>
        </p:nvSpPr>
        <p:spPr>
          <a:xfrm>
            <a:off x="150019" y="1272186"/>
            <a:ext cx="11582400" cy="5192509"/>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60C7978-1F33-49CE-90C1-2E8039BD20C3}"/>
              </a:ext>
            </a:extLst>
          </p:cNvPr>
          <p:cNvPicPr>
            <a:picLocks noChangeAspect="1"/>
          </p:cNvPicPr>
          <p:nvPr/>
        </p:nvPicPr>
        <p:blipFill>
          <a:blip r:embed="rId19"/>
          <a:stretch>
            <a:fillRect/>
          </a:stretch>
        </p:blipFill>
        <p:spPr>
          <a:xfrm>
            <a:off x="2314001" y="1305865"/>
            <a:ext cx="3224202" cy="2846788"/>
          </a:xfrm>
          <a:prstGeom prst="rect">
            <a:avLst/>
          </a:prstGeom>
        </p:spPr>
      </p:pic>
      <p:pic>
        <p:nvPicPr>
          <p:cNvPr id="20" name="Picture 19">
            <a:extLst>
              <a:ext uri="{FF2B5EF4-FFF2-40B4-BE49-F238E27FC236}">
                <a16:creationId xmlns:a16="http://schemas.microsoft.com/office/drawing/2014/main" id="{AC2FC3B1-6EBD-4521-B9CE-C317D3A8B8BE}"/>
              </a:ext>
            </a:extLst>
          </p:cNvPr>
          <p:cNvPicPr>
            <a:picLocks noChangeAspect="1"/>
          </p:cNvPicPr>
          <p:nvPr/>
        </p:nvPicPr>
        <p:blipFill>
          <a:blip r:embed="rId20"/>
          <a:stretch>
            <a:fillRect/>
          </a:stretch>
        </p:blipFill>
        <p:spPr>
          <a:xfrm>
            <a:off x="5691120" y="1324243"/>
            <a:ext cx="3310440" cy="2851567"/>
          </a:xfrm>
          <a:prstGeom prst="rect">
            <a:avLst/>
          </a:prstGeom>
        </p:spPr>
      </p:pic>
      <p:pic>
        <p:nvPicPr>
          <p:cNvPr id="22" name="Picture 21">
            <a:extLst>
              <a:ext uri="{FF2B5EF4-FFF2-40B4-BE49-F238E27FC236}">
                <a16:creationId xmlns:a16="http://schemas.microsoft.com/office/drawing/2014/main" id="{79E60965-10DE-42BE-92AB-1A319020433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60981" y="4385807"/>
            <a:ext cx="1423577" cy="1423577"/>
          </a:xfrm>
          <a:prstGeom prst="rect">
            <a:avLst/>
          </a:prstGeom>
        </p:spPr>
      </p:pic>
      <p:sp>
        <p:nvSpPr>
          <p:cNvPr id="2" name="Arrow: Right 1">
            <a:extLst>
              <a:ext uri="{FF2B5EF4-FFF2-40B4-BE49-F238E27FC236}">
                <a16:creationId xmlns:a16="http://schemas.microsoft.com/office/drawing/2014/main" id="{B0CA797F-2D46-4D3B-A34A-C73EBFFC1D63}"/>
              </a:ext>
            </a:extLst>
          </p:cNvPr>
          <p:cNvSpPr/>
          <p:nvPr/>
        </p:nvSpPr>
        <p:spPr>
          <a:xfrm>
            <a:off x="1682741" y="5072177"/>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59B093D-355E-473B-9434-D28F59E7199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22019" y="4589397"/>
            <a:ext cx="1458186" cy="1458186"/>
          </a:xfrm>
          <a:prstGeom prst="rect">
            <a:avLst/>
          </a:prstGeom>
        </p:spPr>
      </p:pic>
      <p:sp>
        <p:nvSpPr>
          <p:cNvPr id="30" name="Arrow: Right 29">
            <a:extLst>
              <a:ext uri="{FF2B5EF4-FFF2-40B4-BE49-F238E27FC236}">
                <a16:creationId xmlns:a16="http://schemas.microsoft.com/office/drawing/2014/main" id="{842EF81C-90B9-4758-91F8-F2BB56C08FA5}"/>
              </a:ext>
            </a:extLst>
          </p:cNvPr>
          <p:cNvSpPr/>
          <p:nvPr/>
        </p:nvSpPr>
        <p:spPr>
          <a:xfrm>
            <a:off x="6912895" y="5086961"/>
            <a:ext cx="2012601" cy="1524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3E6A4AE-DD33-45C7-8972-12231143780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747106" y="4175811"/>
            <a:ext cx="641916" cy="641916"/>
          </a:xfrm>
          <a:prstGeom prst="rect">
            <a:avLst/>
          </a:prstGeom>
        </p:spPr>
      </p:pic>
      <p:pic>
        <p:nvPicPr>
          <p:cNvPr id="29" name="Picture 28">
            <a:extLst>
              <a:ext uri="{FF2B5EF4-FFF2-40B4-BE49-F238E27FC236}">
                <a16:creationId xmlns:a16="http://schemas.microsoft.com/office/drawing/2014/main" id="{7D565DAA-4212-4B10-831D-245C414B2EA7}"/>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67599" y="4107257"/>
            <a:ext cx="641915" cy="641915"/>
          </a:xfrm>
          <a:prstGeom prst="rect">
            <a:avLst/>
          </a:prstGeom>
        </p:spPr>
      </p:pic>
      <p:pic>
        <p:nvPicPr>
          <p:cNvPr id="33" name="Picture 32">
            <a:extLst>
              <a:ext uri="{FF2B5EF4-FFF2-40B4-BE49-F238E27FC236}">
                <a16:creationId xmlns:a16="http://schemas.microsoft.com/office/drawing/2014/main" id="{CDFCD577-D021-4779-8E48-BDE1A59A204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72507" y="5096677"/>
            <a:ext cx="641916" cy="641916"/>
          </a:xfrm>
          <a:prstGeom prst="rect">
            <a:avLst/>
          </a:prstGeom>
        </p:spPr>
      </p:pic>
      <p:pic>
        <p:nvPicPr>
          <p:cNvPr id="35" name="Picture 34">
            <a:extLst>
              <a:ext uri="{FF2B5EF4-FFF2-40B4-BE49-F238E27FC236}">
                <a16:creationId xmlns:a16="http://schemas.microsoft.com/office/drawing/2014/main" id="{15640806-0A48-4338-927A-0AE2BCAB702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1927" y="5072177"/>
            <a:ext cx="770418" cy="770418"/>
          </a:xfrm>
          <a:prstGeom prst="rect">
            <a:avLst/>
          </a:prstGeom>
        </p:spPr>
      </p:pic>
    </p:spTree>
    <p:extLst>
      <p:ext uri="{BB962C8B-B14F-4D97-AF65-F5344CB8AC3E}">
        <p14:creationId xmlns:p14="http://schemas.microsoft.com/office/powerpoint/2010/main" val="8276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667000"/>
            <a:ext cx="11537950" cy="1524000"/>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a:t>
            </a:r>
          </a:p>
          <a:p>
            <a:pPr marL="0" indent="0" algn="ctr">
              <a:buNone/>
            </a:pPr>
            <a:r>
              <a:rPr lang="en-US" dirty="0"/>
              <a:t> </a:t>
            </a:r>
          </a:p>
          <a:p>
            <a:pPr marL="0" indent="0" algn="ctr">
              <a:buNone/>
            </a:pPr>
            <a:r>
              <a:rPr lang="en-US" dirty="0"/>
              <a:t>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IO Integrity – Server-side Annotation</a:t>
            </a:r>
          </a:p>
        </p:txBody>
      </p:sp>
      <p:grpSp>
        <p:nvGrpSpPr>
          <p:cNvPr id="22" name="Group 21">
            <a:extLst>
              <a:ext uri="{FF2B5EF4-FFF2-40B4-BE49-F238E27FC236}">
                <a16:creationId xmlns:a16="http://schemas.microsoft.com/office/drawing/2014/main" id="{90882B13-59A4-8B41-928A-92FBE6310DC6}"/>
              </a:ext>
            </a:extLst>
          </p:cNvPr>
          <p:cNvGrpSpPr/>
          <p:nvPr/>
        </p:nvGrpSpPr>
        <p:grpSpPr>
          <a:xfrm>
            <a:off x="3960019" y="1433283"/>
            <a:ext cx="3539206" cy="3824517"/>
            <a:chOff x="1259013" y="1971661"/>
            <a:chExt cx="3539206" cy="3824517"/>
          </a:xfrm>
        </p:grpSpPr>
        <p:sp>
          <p:nvSpPr>
            <p:cNvPr id="23" name="Rounded Rectangle 22">
              <a:extLst>
                <a:ext uri="{FF2B5EF4-FFF2-40B4-BE49-F238E27FC236}">
                  <a16:creationId xmlns:a16="http://schemas.microsoft.com/office/drawing/2014/main" id="{3CCA6438-3AAD-3343-A124-A7EA4378413F}"/>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795808E-3A01-9F4F-A69F-304960741C58}"/>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a:extLst>
                <a:ext uri="{FF2B5EF4-FFF2-40B4-BE49-F238E27FC236}">
                  <a16:creationId xmlns:a16="http://schemas.microsoft.com/office/drawing/2014/main" id="{D33E4BC2-4CEB-E446-A21D-B447FCCF21D1}"/>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a:extLst>
                <a:ext uri="{FF2B5EF4-FFF2-40B4-BE49-F238E27FC236}">
                  <a16:creationId xmlns:a16="http://schemas.microsoft.com/office/drawing/2014/main" id="{0F56B88A-8681-A946-BC04-FF53008733B4}"/>
                </a:ext>
              </a:extLst>
            </p:cNvPr>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9DFEE4A6-37BE-2F4C-A4DD-6A04599C33B3}"/>
                </a:ext>
              </a:extLst>
            </p:cNvPr>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a:extLst>
                <a:ext uri="{FF2B5EF4-FFF2-40B4-BE49-F238E27FC236}">
                  <a16:creationId xmlns:a16="http://schemas.microsoft.com/office/drawing/2014/main" id="{35AF244D-5758-174B-A293-9F36C3515B0D}"/>
                </a:ext>
              </a:extLst>
            </p:cNvPr>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91DA113-F4D7-954E-A425-509349AB62F8}"/>
                </a:ext>
              </a:extLst>
            </p:cNvPr>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a:extLst>
                <a:ext uri="{FF2B5EF4-FFF2-40B4-BE49-F238E27FC236}">
                  <a16:creationId xmlns:a16="http://schemas.microsoft.com/office/drawing/2014/main" id="{E0C115C6-C5C3-A74A-83B1-1816CFFF1EAC}"/>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32FD95E-958A-4141-A615-39A0E136635E}"/>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a:extLst>
                <a:ext uri="{FF2B5EF4-FFF2-40B4-BE49-F238E27FC236}">
                  <a16:creationId xmlns:a16="http://schemas.microsoft.com/office/drawing/2014/main" id="{A4E30043-9E1F-7240-A579-0406024D10B8}"/>
                </a:ext>
              </a:extLst>
            </p:cNvPr>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3" name="TextBox 32">
              <a:extLst>
                <a:ext uri="{FF2B5EF4-FFF2-40B4-BE49-F238E27FC236}">
                  <a16:creationId xmlns:a16="http://schemas.microsoft.com/office/drawing/2014/main" id="{C3DFB474-7D30-AF49-B5B7-03CB8251BC46}"/>
                </a:ext>
              </a:extLst>
            </p:cNvPr>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4" name="Rectangle 33">
              <a:extLst>
                <a:ext uri="{FF2B5EF4-FFF2-40B4-BE49-F238E27FC236}">
                  <a16:creationId xmlns:a16="http://schemas.microsoft.com/office/drawing/2014/main" id="{0E998B52-F5FD-E24E-BF34-3C3B9F67F052}"/>
                </a:ext>
              </a:extLst>
            </p:cNvPr>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603785C-CA42-0047-A14B-500F5699507D}"/>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6" name="Isosceles Triangle 134">
              <a:extLst>
                <a:ext uri="{FF2B5EF4-FFF2-40B4-BE49-F238E27FC236}">
                  <a16:creationId xmlns:a16="http://schemas.microsoft.com/office/drawing/2014/main" id="{E39FB9F9-8C22-B648-81A9-7A56D26D99D5}"/>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135">
              <a:extLst>
                <a:ext uri="{FF2B5EF4-FFF2-40B4-BE49-F238E27FC236}">
                  <a16:creationId xmlns:a16="http://schemas.microsoft.com/office/drawing/2014/main" id="{D4F541A4-6CFA-AE45-A8EE-8E7854B3182A}"/>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304BD04F-22A3-7741-BD59-B3E6CDE9C9B3}"/>
                </a:ext>
              </a:extLst>
            </p:cNvPr>
            <p:cNvCxnSpPr>
              <a:stCxn id="36" idx="3"/>
              <a:endCxn id="37"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3411E1F-FEEA-324D-9948-B7E6327720FC}"/>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CCDE8B-C750-B548-B7AA-0DF6B7A9766A}"/>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21B8363-648B-C341-9E4A-197CADD3F26B}"/>
                </a:ext>
              </a:extLst>
            </p:cNvPr>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2" name="Straight Arrow Connector 41">
              <a:extLst>
                <a:ext uri="{FF2B5EF4-FFF2-40B4-BE49-F238E27FC236}">
                  <a16:creationId xmlns:a16="http://schemas.microsoft.com/office/drawing/2014/main" id="{3509B7BA-23A1-5F47-AE78-9708894C7A70}"/>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631EE2C-F2B2-F64C-A509-6CE36F3CD402}"/>
                </a:ext>
              </a:extLst>
            </p:cNvPr>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9D22F017-7C9E-CC43-A4FF-0D3ECD589121}"/>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5" name="TextBox 44">
              <a:extLst>
                <a:ext uri="{FF2B5EF4-FFF2-40B4-BE49-F238E27FC236}">
                  <a16:creationId xmlns:a16="http://schemas.microsoft.com/office/drawing/2014/main" id="{414C4F34-08D3-414F-9FD3-447A4BC936A9}"/>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3" name="Date Placeholder 2"/>
          <p:cNvSpPr>
            <a:spLocks noGrp="1"/>
          </p:cNvSpPr>
          <p:nvPr>
            <p:ph type="dt" sz="half" idx="10"/>
          </p:nvPr>
        </p:nvSpPr>
        <p:spPr/>
        <p:txBody>
          <a:bodyPr/>
          <a:lstStyle/>
          <a:p>
            <a:fld id="{C363C073-2380-4712-889F-608C00A94AA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55" name="Rectangle 54"/>
          <p:cNvSpPr/>
          <p:nvPr/>
        </p:nvSpPr>
        <p:spPr>
          <a:xfrm>
            <a:off x="4040539" y="1812723"/>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025998" y="2898886"/>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025998" y="349034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b="1" dirty="0">
                <a:solidFill>
                  <a:srgbClr val="FF0000"/>
                </a:solidFill>
                <a:latin typeface="Consolas" panose="020B0609020204030204" pitchFamily="49" charset="0"/>
              </a:rPr>
              <a:t>signature = "0x45AB…"</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b="1" dirty="0">
                <a:solidFill>
                  <a:srgbClr val="FF0000"/>
                </a:solidFill>
                <a:latin typeface="Consolas" panose="020B0609020204030204" pitchFamily="49" charset="0"/>
              </a:rPr>
              <a:t>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65" name="Rectangle 64">
            <a:extLst>
              <a:ext uri="{FF2B5EF4-FFF2-40B4-BE49-F238E27FC236}">
                <a16:creationId xmlns:a16="http://schemas.microsoft.com/office/drawing/2014/main" id="{A64245D1-C6D4-2540-A421-E13C2AD689CC}"/>
              </a:ext>
            </a:extLst>
          </p:cNvPr>
          <p:cNvSpPr/>
          <p:nvPr/>
        </p:nvSpPr>
        <p:spPr>
          <a:xfrm>
            <a:off x="7774721" y="1738066"/>
            <a:ext cx="4087079" cy="1077218"/>
          </a:xfrm>
          <a:prstGeom prst="rect">
            <a:avLst/>
          </a:prstGeom>
        </p:spPr>
        <p:txBody>
          <a:bodyPr wrap="square">
            <a:spAutoFit/>
          </a:bodyPr>
          <a:lstStyle/>
          <a:p>
            <a:r>
              <a:rPr lang="en-US" sz="1600" dirty="0">
                <a:latin typeface="Consolas" panose="020B0609020204030204" pitchFamily="49" charset="0"/>
                <a:cs typeface="Consolas" panose="020B0609020204030204" pitchFamily="49" charset="0"/>
              </a:rPr>
              <a:t>&lt;label for="insulin"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&gt;Insulin (U)&lt;/label&gt;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&lt;input type="text" id="insulin" name="insulin" </a:t>
            </a:r>
            <a:r>
              <a:rPr lang="en-US" sz="1600" b="1"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endParaRPr lang="en-US" sz="1600" dirty="0">
              <a:solidFill>
                <a:prstClr val="black"/>
              </a:solidFill>
              <a:latin typeface="Consolas" panose="020B0609020204030204" pitchFamily="49" charset="0"/>
              <a:cs typeface="Consolas" panose="020B0609020204030204" pitchFamily="49" charset="0"/>
            </a:endParaRPr>
          </a:p>
        </p:txBody>
      </p:sp>
      <p:grpSp>
        <p:nvGrpSpPr>
          <p:cNvPr id="7" name="Group 6">
            <a:extLst>
              <a:ext uri="{FF2B5EF4-FFF2-40B4-BE49-F238E27FC236}">
                <a16:creationId xmlns:a16="http://schemas.microsoft.com/office/drawing/2014/main" id="{2BD2173E-B2E1-4737-AE56-801F71714E57}"/>
              </a:ext>
            </a:extLst>
          </p:cNvPr>
          <p:cNvGrpSpPr/>
          <p:nvPr/>
        </p:nvGrpSpPr>
        <p:grpSpPr>
          <a:xfrm>
            <a:off x="8628307" y="4353467"/>
            <a:ext cx="1430392" cy="1326724"/>
            <a:chOff x="8628307" y="4353467"/>
            <a:chExt cx="1430392" cy="1326724"/>
          </a:xfrm>
        </p:grpSpPr>
        <p:pic>
          <p:nvPicPr>
            <p:cNvPr id="64" name="Picture 63">
              <a:extLst>
                <a:ext uri="{FF2B5EF4-FFF2-40B4-BE49-F238E27FC236}">
                  <a16:creationId xmlns:a16="http://schemas.microsoft.com/office/drawing/2014/main" id="{8C2DA3BC-7709-452F-850D-5C708A5139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9865" y="4353467"/>
              <a:ext cx="947277" cy="947277"/>
            </a:xfrm>
            <a:prstGeom prst="rect">
              <a:avLst/>
            </a:prstGeom>
          </p:spPr>
        </p:pic>
        <p:sp>
          <p:nvSpPr>
            <p:cNvPr id="2" name="Rectangle 1">
              <a:extLst>
                <a:ext uri="{FF2B5EF4-FFF2-40B4-BE49-F238E27FC236}">
                  <a16:creationId xmlns:a16="http://schemas.microsoft.com/office/drawing/2014/main" id="{5FBCE7E4-2561-4F81-B990-2A06EB3FA851}"/>
                </a:ext>
              </a:extLst>
            </p:cNvPr>
            <p:cNvSpPr/>
            <p:nvPr/>
          </p:nvSpPr>
          <p:spPr>
            <a:xfrm>
              <a:off x="8628307" y="5310859"/>
              <a:ext cx="1430392" cy="369332"/>
            </a:xfrm>
            <a:prstGeom prst="rect">
              <a:avLst/>
            </a:prstGeom>
          </p:spPr>
          <p:txBody>
            <a:bodyPr wrap="non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66" name="Rectangle 65">
            <a:extLst>
              <a:ext uri="{FF2B5EF4-FFF2-40B4-BE49-F238E27FC236}">
                <a16:creationId xmlns:a16="http://schemas.microsoft.com/office/drawing/2014/main" id="{01FFE4F4-6F5E-4948-BB6C-C75575FDB4BB}"/>
              </a:ext>
            </a:extLst>
          </p:cNvPr>
          <p:cNvSpPr/>
          <p:nvPr/>
        </p:nvSpPr>
        <p:spPr>
          <a:xfrm>
            <a:off x="4341019"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63C82D32-C354-4724-B371-00B3DDF08019}"/>
              </a:ext>
            </a:extLst>
          </p:cNvPr>
          <p:cNvSpPr/>
          <p:nvPr/>
        </p:nvSpPr>
        <p:spPr>
          <a:xfrm>
            <a:off x="5793350" y="4618575"/>
            <a:ext cx="1219200" cy="591452"/>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6" name="Picture 45">
            <a:extLst>
              <a:ext uri="{FF2B5EF4-FFF2-40B4-BE49-F238E27FC236}">
                <a16:creationId xmlns:a16="http://schemas.microsoft.com/office/drawing/2014/main" id="{B61A11A9-EA3D-5F4B-9E0C-BD0611BBA7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6438" y="4897722"/>
            <a:ext cx="699928" cy="699928"/>
          </a:xfrm>
          <a:prstGeom prst="rect">
            <a:avLst/>
          </a:prstGeom>
        </p:spPr>
      </p:pic>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65" grpId="0"/>
      <p:bldP spid="66" grpId="0" animBg="1"/>
      <p:bldP spid="6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6556830" y="183055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HTML </a:t>
                </a:r>
                <a14:m>
                  <m:oMath xmlns:m="http://schemas.openxmlformats.org/officeDocument/2006/math">
                    <m:r>
                      <a:rPr lang="en-US" b="1" i="1" smtClean="0">
                        <a:latin typeface="Cambria Math" panose="02040503050406030204" pitchFamily="18" charset="0"/>
                      </a:rPr>
                      <m:t>→</m:t>
                    </m:r>
                  </m:oMath>
                </a14:m>
                <a:r>
                  <a:rPr lang="en-US" dirty="0"/>
                  <a:t> Specification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145894" y="1400252"/>
            <a:ext cx="4557325" cy="1384995"/>
          </a:xfrm>
          <a:prstGeom prst="rect">
            <a:avLst/>
          </a:prstGeom>
        </p:spPr>
        <p:txBody>
          <a:bodyPr wrap="square">
            <a:spAutoFit/>
          </a:bodyPr>
          <a:lstStyle/>
          <a:p>
            <a:r>
              <a:rPr lang="en-US" sz="1200" dirty="0">
                <a:solidFill>
                  <a:prstClr val="black"/>
                </a:solidFill>
                <a:latin typeface="Consolas" panose="020B0609020204030204" pitchFamily="49" charset="0"/>
              </a:rPr>
              <a:t>&lt;form action="/</a:t>
            </a:r>
            <a:r>
              <a:rPr lang="en-US" sz="1200" dirty="0" err="1">
                <a:solidFill>
                  <a:prstClr val="black"/>
                </a:solidFill>
                <a:latin typeface="Consolas" panose="020B0609020204030204" pitchFamily="49" charset="0"/>
              </a:rPr>
              <a:t>some_action</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signature = "0x45AB…"</a:t>
            </a:r>
            <a:r>
              <a:rPr lang="en-US" sz="1200" dirty="0">
                <a:latin typeface="Consolas" panose="020B0609020204030204" pitchFamily="49" charset="0"/>
              </a:rPr>
              <a:t>,</a:t>
            </a:r>
            <a:r>
              <a:rPr lang="en-US" sz="1200" dirty="0">
                <a:solidFill>
                  <a:srgbClr val="FF0000"/>
                </a:solidFill>
                <a:latin typeface="Consolas" panose="020B0609020204030204" pitchFamily="49" charset="0"/>
              </a:rPr>
              <a:t> id = "0x0ab.."</a:t>
            </a:r>
            <a:r>
              <a:rPr lang="en-US" sz="1200" dirty="0">
                <a:solidFill>
                  <a:prstClr val="black"/>
                </a:solidFill>
                <a:latin typeface="Consolas" panose="020B0609020204030204" pitchFamily="49" charset="0"/>
              </a:rPr>
              <a:t>&gt;</a:t>
            </a:r>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  &lt;label for="insulin"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&gt;Insulin  </a:t>
            </a:r>
          </a:p>
          <a:p>
            <a:r>
              <a:rPr lang="en-US" sz="1200" dirty="0">
                <a:latin typeface="Consolas" panose="020B0609020204030204" pitchFamily="49" charset="0"/>
                <a:cs typeface="Consolas" panose="020B0609020204030204" pitchFamily="49" charset="0"/>
              </a:rPr>
              <a:t>  (U)&lt;/label&gt;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&lt;input type="text" id="insulin"  </a:t>
            </a:r>
          </a:p>
          <a:p>
            <a:r>
              <a:rPr lang="en-US" sz="1200" dirty="0">
                <a:latin typeface="Consolas" panose="020B0609020204030204" pitchFamily="49" charset="0"/>
                <a:cs typeface="Consolas" panose="020B0609020204030204" pitchFamily="49" charset="0"/>
              </a:rPr>
              <a:t>  name="insulin" </a:t>
            </a:r>
            <a:r>
              <a:rPr lang="en-US" sz="1200" dirty="0">
                <a:solidFill>
                  <a:srgbClr val="FF0000"/>
                </a:solidFill>
                <a:latin typeface="Consolas" panose="020B0609020204030204" pitchFamily="49" charset="0"/>
                <a:cs typeface="Consolas" panose="020B0609020204030204" pitchFamily="49" charset="0"/>
              </a:rPr>
              <a:t>secure="true"</a:t>
            </a:r>
            <a:r>
              <a:rPr lang="en-US" sz="1200" dirty="0">
                <a:latin typeface="Consolas" panose="020B0609020204030204" pitchFamily="49" charset="0"/>
                <a:cs typeface="Consolas" panose="020B0609020204030204" pitchFamily="49" charset="0"/>
              </a:rPr>
              <a:t>&gt; …</a:t>
            </a:r>
          </a:p>
          <a:p>
            <a:r>
              <a:rPr lang="en-US" sz="1200" dirty="0">
                <a:solidFill>
                  <a:prstClr val="black"/>
                </a:solidFill>
                <a:latin typeface="Consolas" panose="020B0609020204030204" pitchFamily="49" charset="0"/>
                <a:cs typeface="Consolas" panose="020B0609020204030204" pitchFamily="49" charset="0"/>
              </a:rPr>
              <a:t>&lt;/form&gt;</a:t>
            </a:r>
          </a:p>
        </p:txBody>
      </p:sp>
      <p:pic>
        <p:nvPicPr>
          <p:cNvPr id="23" name="Picture 22">
            <a:extLst>
              <a:ext uri="{FF2B5EF4-FFF2-40B4-BE49-F238E27FC236}">
                <a16:creationId xmlns:a16="http://schemas.microsoft.com/office/drawing/2014/main" id="{3764B3C1-690C-4ED1-BDE0-B2D76728D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9423" y="3312772"/>
            <a:ext cx="800557" cy="800557"/>
          </a:xfrm>
          <a:prstGeom prst="rect">
            <a:avLst/>
          </a:prstGeom>
        </p:spPr>
      </p:pic>
      <p:grpSp>
        <p:nvGrpSpPr>
          <p:cNvPr id="24" name="Group 23">
            <a:extLst>
              <a:ext uri="{FF2B5EF4-FFF2-40B4-BE49-F238E27FC236}">
                <a16:creationId xmlns:a16="http://schemas.microsoft.com/office/drawing/2014/main" id="{1FDB4215-7016-4E0B-B6EC-11466E60CF7E}"/>
              </a:ext>
            </a:extLst>
          </p:cNvPr>
          <p:cNvGrpSpPr/>
          <p:nvPr/>
        </p:nvGrpSpPr>
        <p:grpSpPr>
          <a:xfrm>
            <a:off x="6590519" y="148452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grpSp>
        <p:nvGrpSpPr>
          <p:cNvPr id="28" name="Group 27">
            <a:extLst>
              <a:ext uri="{FF2B5EF4-FFF2-40B4-BE49-F238E27FC236}">
                <a16:creationId xmlns:a16="http://schemas.microsoft.com/office/drawing/2014/main" id="{562E58CE-0851-4DBF-89A4-A3ECA3781C57}"/>
              </a:ext>
            </a:extLst>
          </p:cNvPr>
          <p:cNvGrpSpPr/>
          <p:nvPr/>
        </p:nvGrpSpPr>
        <p:grpSpPr>
          <a:xfrm>
            <a:off x="8285505" y="761335"/>
            <a:ext cx="3823936" cy="3785652"/>
            <a:chOff x="8185008" y="1336792"/>
            <a:chExt cx="3823936" cy="3785652"/>
          </a:xfrm>
        </p:grpSpPr>
        <p:sp>
          <p:nvSpPr>
            <p:cNvPr id="29" name="Rectangle 28">
              <a:extLst>
                <a:ext uri="{FF2B5EF4-FFF2-40B4-BE49-F238E27FC236}">
                  <a16:creationId xmlns:a16="http://schemas.microsoft.com/office/drawing/2014/main" id="{C336C281-9CBB-45B0-925D-1D71135B8702}"/>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30" name="Rectangle 29">
              <a:extLst>
                <a:ext uri="{FF2B5EF4-FFF2-40B4-BE49-F238E27FC236}">
                  <a16:creationId xmlns:a16="http://schemas.microsoft.com/office/drawing/2014/main" id="{0C753C95-51DC-41A8-83FB-68FD06ED36A3}"/>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AD3E9C6-6BD2-4A16-9036-060E04F0783B}"/>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2910EB-C3A2-44E1-9F19-FB6ACB169010}"/>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id="{6FF4A613-E163-4CE1-AE1D-38F9DC8191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4019" y="4687608"/>
            <a:ext cx="1403735" cy="1403735"/>
          </a:xfrm>
          <a:prstGeom prst="rect">
            <a:avLst/>
          </a:prstGeom>
        </p:spPr>
      </p:pic>
      <p:sp>
        <p:nvSpPr>
          <p:cNvPr id="8" name="Rectangle 7">
            <a:extLst>
              <a:ext uri="{FF2B5EF4-FFF2-40B4-BE49-F238E27FC236}">
                <a16:creationId xmlns:a16="http://schemas.microsoft.com/office/drawing/2014/main" id="{35165C0F-FB5F-4C8D-97C4-FE23BDAE899E}"/>
              </a:ext>
            </a:extLst>
          </p:cNvPr>
          <p:cNvSpPr/>
          <p:nvPr/>
        </p:nvSpPr>
        <p:spPr>
          <a:xfrm>
            <a:off x="9398607" y="6047298"/>
            <a:ext cx="1194558" cy="338554"/>
          </a:xfrm>
          <a:prstGeom prst="rect">
            <a:avLst/>
          </a:prstGeom>
        </p:spPr>
        <p:txBody>
          <a:bodyPr wrap="none">
            <a:spAutoFit/>
          </a:bodyPr>
          <a:lstStyle/>
          <a:p>
            <a:r>
              <a:rPr lang="en-US" sz="1600" dirty="0">
                <a:latin typeface="Consolas" panose="020B0609020204030204" pitchFamily="49" charset="0"/>
              </a:rPr>
              <a:t>form1.bmp</a:t>
            </a:r>
            <a:endParaRPr lang="en-US" sz="1600" dirty="0"/>
          </a:p>
        </p:txBody>
      </p:sp>
      <p:pic>
        <p:nvPicPr>
          <p:cNvPr id="7" name="Graphic 6">
            <a:extLst>
              <a:ext uri="{FF2B5EF4-FFF2-40B4-BE49-F238E27FC236}">
                <a16:creationId xmlns:a16="http://schemas.microsoft.com/office/drawing/2014/main" id="{AAE07427-B1CB-2245-ADDF-7BD010BA06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44026" y="4233935"/>
            <a:ext cx="1911350" cy="2074791"/>
          </a:xfrm>
          <a:prstGeom prst="rect">
            <a:avLst/>
          </a:prstGeom>
        </p:spPr>
      </p:pic>
    </p:spTree>
    <p:extLst>
      <p:ext uri="{BB962C8B-B14F-4D97-AF65-F5344CB8AC3E}">
        <p14:creationId xmlns:p14="http://schemas.microsoft.com/office/powerpoint/2010/main" val="390757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Right 26">
            <a:extLst>
              <a:ext uri="{FF2B5EF4-FFF2-40B4-BE49-F238E27FC236}">
                <a16:creationId xmlns:a16="http://schemas.microsoft.com/office/drawing/2014/main" id="{7C730DCC-C03A-48D6-AC3D-FCFF57E5B0A7}"/>
              </a:ext>
            </a:extLst>
          </p:cNvPr>
          <p:cNvSpPr/>
          <p:nvPr/>
        </p:nvSpPr>
        <p:spPr>
          <a:xfrm>
            <a:off x="7617619" y="2479312"/>
            <a:ext cx="1428180" cy="24552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itle 5"/>
              <p:cNvSpPr>
                <a:spLocks noGrp="1"/>
              </p:cNvSpPr>
              <p:nvPr>
                <p:ph type="title"/>
              </p:nvPr>
            </p:nvSpPr>
            <p:spPr/>
            <p:txBody>
              <a:bodyPr/>
              <a:lstStyle/>
              <a:p>
                <a:r>
                  <a:rPr lang="en-US" dirty="0"/>
                  <a:t>IO Integrity – UI </a:t>
                </a:r>
                <a14:m>
                  <m:oMath xmlns:m="http://schemas.openxmlformats.org/officeDocument/2006/math">
                    <m:r>
                      <a:rPr lang="en-US" b="1" i="1" smtClean="0">
                        <a:latin typeface="Cambria Math" panose="02040503050406030204" pitchFamily="18" charset="0"/>
                      </a:rPr>
                      <m:t>→</m:t>
                    </m:r>
                  </m:oMath>
                </a14:m>
                <a:r>
                  <a:rPr lang="en-US" dirty="0"/>
                  <a:t> QR Code</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blipFill>
                <a:blip r:embed="rId2"/>
                <a:stretch>
                  <a:fillRect l="-634" t="-5660"/>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363C073-2380-4712-889F-608C00A94AA5}"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
        <p:nvSpPr>
          <p:cNvPr id="22" name="Rectangle 21">
            <a:extLst>
              <a:ext uri="{FF2B5EF4-FFF2-40B4-BE49-F238E27FC236}">
                <a16:creationId xmlns:a16="http://schemas.microsoft.com/office/drawing/2014/main" id="{E7A85074-37F9-4279-AABF-0721FF49395B}"/>
              </a:ext>
            </a:extLst>
          </p:cNvPr>
          <p:cNvSpPr/>
          <p:nvPr/>
        </p:nvSpPr>
        <p:spPr>
          <a:xfrm>
            <a:off x="2359826" y="1524000"/>
            <a:ext cx="5224932" cy="2554545"/>
          </a:xfrm>
          <a:prstGeom prst="rect">
            <a:avLst/>
          </a:prstGeom>
        </p:spPr>
        <p:txBody>
          <a:bodyPr wrap="square">
            <a:spAutoFit/>
          </a:bodyPr>
          <a:lstStyle/>
          <a:p>
            <a:r>
              <a:rPr lang="en-US" sz="1600" dirty="0">
                <a:solidFill>
                  <a:prstClr val="black"/>
                </a:solidFill>
                <a:latin typeface="Consolas" panose="020B0609020204030204" pitchFamily="49" charset="0"/>
              </a:rPr>
              <a:t>…</a:t>
            </a:r>
          </a:p>
          <a:p>
            <a:r>
              <a:rPr lang="en-US" sz="1600" dirty="0">
                <a:solidFill>
                  <a:prstClr val="black"/>
                </a:solidFill>
                <a:latin typeface="Consolas" panose="020B0609020204030204" pitchFamily="49" charset="0"/>
              </a:rPr>
              <a:t>&lt;form action="/</a:t>
            </a:r>
            <a:r>
              <a:rPr lang="en-US" sz="1600" dirty="0" err="1">
                <a:solidFill>
                  <a:prstClr val="black"/>
                </a:solidFill>
                <a:latin typeface="Consolas" panose="020B0609020204030204" pitchFamily="49" charset="0"/>
              </a:rPr>
              <a:t>some_action</a:t>
            </a:r>
            <a:r>
              <a:rPr lang="en-US" sz="1600" dirty="0">
                <a:solidFill>
                  <a:prstClr val="black"/>
                </a:solidFill>
                <a:latin typeface="Consolas" panose="020B0609020204030204" pitchFamily="49" charset="0"/>
              </a:rPr>
              <a:t>", </a:t>
            </a:r>
            <a:r>
              <a:rPr lang="en-US" sz="1600" dirty="0">
                <a:solidFill>
                  <a:srgbClr val="FF0000"/>
                </a:solidFill>
                <a:latin typeface="Consolas" panose="020B0609020204030204" pitchFamily="49" charset="0"/>
              </a:rPr>
              <a:t>signature = "0x45AB…"</a:t>
            </a:r>
            <a:r>
              <a:rPr lang="en-US" sz="1600" dirty="0">
                <a:latin typeface="Consolas" panose="020B0609020204030204" pitchFamily="49" charset="0"/>
              </a:rPr>
              <a:t>,</a:t>
            </a:r>
            <a:r>
              <a:rPr lang="en-US" sz="1600" dirty="0">
                <a:solidFill>
                  <a:srgbClr val="FF0000"/>
                </a:solidFill>
                <a:latin typeface="Consolas" panose="020B0609020204030204" pitchFamily="49" charset="0"/>
              </a:rPr>
              <a:t> id = "0x0ab.."</a:t>
            </a:r>
            <a:r>
              <a:rPr lang="en-US" sz="1600" dirty="0">
                <a:solidFill>
                  <a:prstClr val="black"/>
                </a:solidFill>
                <a:latin typeface="Consolas" panose="020B0609020204030204" pitchFamily="49" charset="0"/>
              </a:rPr>
              <a:t>&gt;</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&lt;label for="insulin"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a:t>
            </a:r>
          </a:p>
          <a:p>
            <a:r>
              <a:rPr lang="en-US" sz="1600" dirty="0">
                <a:latin typeface="Consolas" panose="020B0609020204030204" pitchFamily="49" charset="0"/>
                <a:cs typeface="Consolas" panose="020B0609020204030204" pitchFamily="49" charset="0"/>
              </a:rPr>
              <a:t>  Insulin(U)&lt;/label&gt;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&lt;input type="text" id="insulin"  </a:t>
            </a:r>
          </a:p>
          <a:p>
            <a:r>
              <a:rPr lang="en-US" sz="1600" dirty="0">
                <a:latin typeface="Consolas" panose="020B0609020204030204" pitchFamily="49" charset="0"/>
                <a:cs typeface="Consolas" panose="020B0609020204030204" pitchFamily="49" charset="0"/>
              </a:rPr>
              <a:t>  name="insulin" </a:t>
            </a:r>
            <a:r>
              <a:rPr lang="en-US" sz="1600" dirty="0">
                <a:solidFill>
                  <a:srgbClr val="FF0000"/>
                </a:solidFill>
                <a:latin typeface="Consolas" panose="020B0609020204030204" pitchFamily="49" charset="0"/>
                <a:cs typeface="Consolas" panose="020B0609020204030204" pitchFamily="49" charset="0"/>
              </a:rPr>
              <a:t>secure="true"</a:t>
            </a:r>
            <a:r>
              <a:rPr lang="en-US" sz="1600" dirty="0">
                <a:latin typeface="Consolas" panose="020B0609020204030204" pitchFamily="49" charset="0"/>
                <a:cs typeface="Consolas" panose="020B0609020204030204" pitchFamily="49" charset="0"/>
              </a:rPr>
              <a:t>&gt; </a:t>
            </a:r>
          </a:p>
          <a:p>
            <a:r>
              <a:rPr lang="en-US" sz="1600" dirty="0">
                <a:latin typeface="Consolas" panose="020B0609020204030204" pitchFamily="49" charset="0"/>
                <a:cs typeface="Consolas" panose="020B0609020204030204" pitchFamily="49" charset="0"/>
              </a:rPr>
              <a:t>  …</a:t>
            </a:r>
          </a:p>
          <a:p>
            <a:r>
              <a:rPr lang="en-US" sz="1600" dirty="0">
                <a:solidFill>
                  <a:prstClr val="black"/>
                </a:solidFill>
                <a:latin typeface="Consolas" panose="020B0609020204030204" pitchFamily="49" charset="0"/>
                <a:cs typeface="Consolas" panose="020B0609020204030204" pitchFamily="49" charset="0"/>
              </a:rPr>
              <a:t>&lt;/form&gt;</a:t>
            </a:r>
          </a:p>
          <a:p>
            <a:r>
              <a:rPr lang="en-US" sz="1600" dirty="0">
                <a:solidFill>
                  <a:prstClr val="black"/>
                </a:solidFill>
                <a:latin typeface="Consolas" panose="020B0609020204030204" pitchFamily="49" charset="0"/>
                <a:cs typeface="Consolas" panose="020B0609020204030204" pitchFamily="49" charset="0"/>
              </a:rPr>
              <a:t>…</a:t>
            </a:r>
          </a:p>
        </p:txBody>
      </p:sp>
      <p:grpSp>
        <p:nvGrpSpPr>
          <p:cNvPr id="24" name="Group 23">
            <a:extLst>
              <a:ext uri="{FF2B5EF4-FFF2-40B4-BE49-F238E27FC236}">
                <a16:creationId xmlns:a16="http://schemas.microsoft.com/office/drawing/2014/main" id="{1FDB4215-7016-4E0B-B6EC-11466E60CF7E}"/>
              </a:ext>
            </a:extLst>
          </p:cNvPr>
          <p:cNvGrpSpPr/>
          <p:nvPr/>
        </p:nvGrpSpPr>
        <p:grpSpPr>
          <a:xfrm>
            <a:off x="7584757" y="2133281"/>
            <a:ext cx="1428181" cy="1280406"/>
            <a:chOff x="8554744" y="4432993"/>
            <a:chExt cx="1428181" cy="1280406"/>
          </a:xfrm>
        </p:grpSpPr>
        <p:pic>
          <p:nvPicPr>
            <p:cNvPr id="25" name="Picture 24">
              <a:extLst>
                <a:ext uri="{FF2B5EF4-FFF2-40B4-BE49-F238E27FC236}">
                  <a16:creationId xmlns:a16="http://schemas.microsoft.com/office/drawing/2014/main" id="{660EB549-3800-45F8-BFB4-14835326E6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65" y="4432993"/>
              <a:ext cx="800557" cy="800557"/>
            </a:xfrm>
            <a:prstGeom prst="rect">
              <a:avLst/>
            </a:prstGeom>
          </p:spPr>
        </p:pic>
        <p:sp>
          <p:nvSpPr>
            <p:cNvPr id="26" name="Rectangle 25">
              <a:extLst>
                <a:ext uri="{FF2B5EF4-FFF2-40B4-BE49-F238E27FC236}">
                  <a16:creationId xmlns:a16="http://schemas.microsoft.com/office/drawing/2014/main" id="{19E3C4CB-8569-4137-B3E6-CB686B65930C}"/>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
        <p:nvSpPr>
          <p:cNvPr id="32" name="Rectangle 31">
            <a:extLst>
              <a:ext uri="{FF2B5EF4-FFF2-40B4-BE49-F238E27FC236}">
                <a16:creationId xmlns:a16="http://schemas.microsoft.com/office/drawing/2014/main" id="{A575D219-D2A7-49EC-AA91-6C09D3A35853}"/>
              </a:ext>
            </a:extLst>
          </p:cNvPr>
          <p:cNvSpPr/>
          <p:nvPr/>
        </p:nvSpPr>
        <p:spPr>
          <a:xfrm>
            <a:off x="9278327" y="2186575"/>
            <a:ext cx="2567781" cy="830997"/>
          </a:xfrm>
          <a:prstGeom prst="rect">
            <a:avLst/>
          </a:prstGeom>
        </p:spPr>
        <p:txBody>
          <a:bodyPr wrap="square">
            <a:spAutoFit/>
          </a:bodyPr>
          <a:lstStyle/>
          <a:p>
            <a:pPr algn="ctr"/>
            <a:r>
              <a:rPr lang="en-US" sz="1600" dirty="0">
                <a:solidFill>
                  <a:prstClr val="black"/>
                </a:solidFill>
                <a:latin typeface="Consolas" panose="020B0609020204030204" pitchFamily="49" charset="0"/>
              </a:rPr>
              <a:t>…</a:t>
            </a:r>
          </a:p>
          <a:p>
            <a:pPr algn="ctr"/>
            <a:r>
              <a:rPr lang="en-US" sz="1600" dirty="0">
                <a:solidFill>
                  <a:srgbClr val="FF0000"/>
                </a:solidFill>
                <a:latin typeface="Consolas" panose="020B0609020204030204" pitchFamily="49" charset="0"/>
              </a:rPr>
              <a:t>&lt;</a:t>
            </a:r>
            <a:r>
              <a:rPr lang="en-US" sz="1600" dirty="0" err="1">
                <a:solidFill>
                  <a:srgbClr val="FF0000"/>
                </a:solidFill>
                <a:latin typeface="Consolas" panose="020B0609020204030204" pitchFamily="49" charset="0"/>
              </a:rPr>
              <a:t>img</a:t>
            </a:r>
            <a:r>
              <a:rPr lang="en-US" sz="1600" dirty="0">
                <a:solidFill>
                  <a:srgbClr val="FF0000"/>
                </a:solidFill>
                <a:latin typeface="Consolas" panose="020B0609020204030204" pitchFamily="49" charset="0"/>
              </a:rPr>
              <a:t> </a:t>
            </a:r>
            <a:r>
              <a:rPr lang="en-US" sz="1600" dirty="0" err="1">
                <a:solidFill>
                  <a:srgbClr val="FF0000"/>
                </a:solidFill>
                <a:latin typeface="Consolas" panose="020B0609020204030204" pitchFamily="49" charset="0"/>
              </a:rPr>
              <a:t>src</a:t>
            </a:r>
            <a:r>
              <a:rPr lang="en-US" sz="1600" dirty="0">
                <a:solidFill>
                  <a:srgbClr val="FF0000"/>
                </a:solidFill>
                <a:latin typeface="Consolas" panose="020B0609020204030204" pitchFamily="49" charset="0"/>
              </a:rPr>
              <a:t>=“form1.bmp”&gt;</a:t>
            </a:r>
            <a:endParaRPr lang="en-US" sz="1600" dirty="0">
              <a:solidFill>
                <a:srgbClr val="FF0000"/>
              </a:solidFill>
              <a:latin typeface="Consolas" panose="020B0609020204030204" pitchFamily="49" charset="0"/>
              <a:cs typeface="Consolas" panose="020B0609020204030204" pitchFamily="49" charset="0"/>
            </a:endParaRPr>
          </a:p>
          <a:p>
            <a:pPr algn="ctr"/>
            <a:r>
              <a:rPr lang="en-US" sz="1600" dirty="0">
                <a:solidFill>
                  <a:prstClr val="black"/>
                </a:solidFill>
                <a:latin typeface="Consolas" panose="020B0609020204030204" pitchFamily="49" charset="0"/>
                <a:cs typeface="Consolas" panose="020B0609020204030204" pitchFamily="49" charset="0"/>
              </a:rPr>
              <a:t>…</a:t>
            </a:r>
          </a:p>
        </p:txBody>
      </p:sp>
      <p:pic>
        <p:nvPicPr>
          <p:cNvPr id="2" name="Graphic 1">
            <a:extLst>
              <a:ext uri="{FF2B5EF4-FFF2-40B4-BE49-F238E27FC236}">
                <a16:creationId xmlns:a16="http://schemas.microsoft.com/office/drawing/2014/main" id="{7828A2B0-34D8-D541-9BA8-212E99DDE8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03852" y="4027536"/>
            <a:ext cx="2275441" cy="2470016"/>
          </a:xfrm>
          <a:prstGeom prst="rect">
            <a:avLst/>
          </a:prstGeom>
        </p:spPr>
      </p:pic>
      <p:pic>
        <p:nvPicPr>
          <p:cNvPr id="47" name="Picture 46">
            <a:extLst>
              <a:ext uri="{FF2B5EF4-FFF2-40B4-BE49-F238E27FC236}">
                <a16:creationId xmlns:a16="http://schemas.microsoft.com/office/drawing/2014/main" id="{CADC16DC-6E1A-9746-A6A4-86FCFC62AA5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9123" y="4097233"/>
            <a:ext cx="2158741" cy="2158741"/>
          </a:xfrm>
          <a:prstGeom prst="rect">
            <a:avLst/>
          </a:prstGeom>
        </p:spPr>
      </p:pic>
    </p:spTree>
    <p:extLst>
      <p:ext uri="{BB962C8B-B14F-4D97-AF65-F5344CB8AC3E}">
        <p14:creationId xmlns:p14="http://schemas.microsoft.com/office/powerpoint/2010/main" val="52228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6/15/2021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TCB </a:t>
                </a:r>
                <a14:m>
                  <m:oMath xmlns:m="http://schemas.openxmlformats.org/officeDocument/2006/math">
                    <m:r>
                      <a:rPr lang="en-US" b="1" i="1" smtClean="0">
                        <a:latin typeface="Cambria Math" panose="02040503050406030204" pitchFamily="18" charset="0"/>
                      </a:rPr>
                      <m:t>→</m:t>
                    </m:r>
                  </m:oMath>
                </a14:m>
                <a:r>
                  <a:rPr lang="en-US" dirty="0"/>
                  <a:t> Large Attack Surface</a:t>
                </a:r>
              </a:p>
            </p:txBody>
          </p:sp>
        </mc:Choice>
        <mc:Fallback xmlns="">
          <p:sp>
            <p:nvSpPr>
              <p:cNvPr id="6" name="Title 5">
                <a:extLst>
                  <a:ext uri="{FF2B5EF4-FFF2-40B4-BE49-F238E27FC236}">
                    <a16:creationId xmlns:a16="http://schemas.microsoft.com/office/drawing/2014/main" id="{BAD41B23-F122-4C31-AECB-2C8AD4149E28}"/>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3"/>
                <a:stretch>
                  <a:fillRect l="-659" t="-512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000C902-C51B-4C00-9DB7-1D7E6687916D}"/>
              </a:ext>
            </a:extLst>
          </p:cNvPr>
          <p:cNvSpPr/>
          <p:nvPr/>
        </p:nvSpPr>
        <p:spPr>
          <a:xfrm>
            <a:off x="1036638" y="3754103"/>
            <a:ext cx="954107" cy="369332"/>
          </a:xfrm>
          <a:prstGeom prst="rect">
            <a:avLst/>
          </a:prstGeom>
        </p:spPr>
        <p:txBody>
          <a:bodyPr wrap="none">
            <a:spAutoFit/>
          </a:bodyPr>
          <a:lstStyle/>
          <a:p>
            <a:r>
              <a:rPr lang="en-US" dirty="0"/>
              <a:t>25.16M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076" y="2676002"/>
            <a:ext cx="898865" cy="898865"/>
          </a:xfrm>
          <a:prstGeom prst="rect">
            <a:avLst/>
          </a:prstGeom>
        </p:spPr>
      </p:pic>
      <p:grpSp>
        <p:nvGrpSpPr>
          <p:cNvPr id="8" name="Group 7">
            <a:extLst>
              <a:ext uri="{FF2B5EF4-FFF2-40B4-BE49-F238E27FC236}">
                <a16:creationId xmlns:a16="http://schemas.microsoft.com/office/drawing/2014/main" id="{F9D129AD-4CF0-441F-8CB8-C7B13D3DD8C2}"/>
              </a:ext>
            </a:extLst>
          </p:cNvPr>
          <p:cNvGrpSpPr/>
          <p:nvPr/>
        </p:nvGrpSpPr>
        <p:grpSpPr>
          <a:xfrm>
            <a:off x="3548613" y="2599227"/>
            <a:ext cx="1132354" cy="1572240"/>
            <a:chOff x="1902619" y="2316706"/>
            <a:chExt cx="1132354" cy="1572240"/>
          </a:xfrm>
        </p:grpSpPr>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6D373EC-4350-4EA9-92C8-6534F476AA88}"/>
              </a:ext>
            </a:extLst>
          </p:cNvPr>
          <p:cNvGrpSpPr/>
          <p:nvPr/>
        </p:nvGrpSpPr>
        <p:grpSpPr>
          <a:xfrm>
            <a:off x="5639916" y="2649561"/>
            <a:ext cx="1188413" cy="1492908"/>
            <a:chOff x="4019298" y="2316705"/>
            <a:chExt cx="1188413" cy="1492908"/>
          </a:xfrm>
        </p:grpSpPr>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A9BA6F-3735-4A78-B442-D35252BADC3C}"/>
              </a:ext>
            </a:extLst>
          </p:cNvPr>
          <p:cNvGrpSpPr/>
          <p:nvPr/>
        </p:nvGrpSpPr>
        <p:grpSpPr>
          <a:xfrm>
            <a:off x="8101674" y="2700179"/>
            <a:ext cx="954107" cy="1449348"/>
            <a:chOff x="6145677" y="2316706"/>
            <a:chExt cx="954107" cy="1449348"/>
          </a:xfrm>
        </p:grpSpPr>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87E6EE67-1ECD-45A3-9BAA-EF281AE82123}"/>
              </a:ext>
            </a:extLst>
          </p:cNvPr>
          <p:cNvGrpSpPr/>
          <p:nvPr/>
        </p:nvGrpSpPr>
        <p:grpSpPr>
          <a:xfrm>
            <a:off x="10329126" y="2656200"/>
            <a:ext cx="1045125" cy="1486269"/>
            <a:chOff x="8063080" y="2282945"/>
            <a:chExt cx="1045125" cy="1486269"/>
          </a:xfrm>
        </p:grpSpPr>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735922"/>
            <a:ext cx="11537950" cy="1360078"/>
          </a:xfrm>
        </p:spPr>
        <p:txBody>
          <a:bodyPr/>
          <a:lstStyle/>
          <a:p>
            <a:r>
              <a:rPr lang="en-US" dirty="0"/>
              <a:t>CPU microcode</a:t>
            </a:r>
          </a:p>
          <a:p>
            <a:r>
              <a:rPr lang="en-US" dirty="0"/>
              <a:t>Device firmware</a:t>
            </a:r>
          </a:p>
          <a:p>
            <a:r>
              <a:rPr lang="en-US" dirty="0"/>
              <a:t>Device drivers</a:t>
            </a:r>
          </a:p>
        </p:txBody>
      </p:sp>
      <p:pic>
        <p:nvPicPr>
          <p:cNvPr id="7" name="Picture 6">
            <a:extLst>
              <a:ext uri="{FF2B5EF4-FFF2-40B4-BE49-F238E27FC236}">
                <a16:creationId xmlns:a16="http://schemas.microsoft.com/office/drawing/2014/main" id="{3BADBEB9-20A4-40B9-9CDB-3E1A7DD6C86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9166" t="9938" r="29166" b="10697"/>
          <a:stretch/>
        </p:blipFill>
        <p:spPr>
          <a:xfrm>
            <a:off x="1584836" y="2649561"/>
            <a:ext cx="972000" cy="972000"/>
          </a:xfrm>
          <a:prstGeom prst="rect">
            <a:avLst/>
          </a:prstGeom>
        </p:spPr>
      </p:pic>
      <p:pic>
        <p:nvPicPr>
          <p:cNvPr id="23" name="Picture 22">
            <a:extLst>
              <a:ext uri="{FF2B5EF4-FFF2-40B4-BE49-F238E27FC236}">
                <a16:creationId xmlns:a16="http://schemas.microsoft.com/office/drawing/2014/main" id="{C4F2235A-D47F-4435-95E5-4066141FB0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09370" y="1238291"/>
            <a:ext cx="966910" cy="966910"/>
          </a:xfrm>
          <a:prstGeom prst="rect">
            <a:avLst/>
          </a:prstGeom>
        </p:spPr>
      </p:pic>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sp>
        <p:nvSpPr>
          <p:cNvPr id="26" name="Rounded Rectangle 25"/>
          <p:cNvSpPr/>
          <p:nvPr/>
        </p:nvSpPr>
        <p:spPr>
          <a:xfrm>
            <a:off x="3535703"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616223"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5197" y="4876800"/>
            <a:ext cx="1143000" cy="1143000"/>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8019"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68606" y="1803400"/>
            <a:ext cx="3073400" cy="3073400"/>
          </a:xfrm>
          <a:prstGeom prst="rect">
            <a:avLst/>
          </a:prstGeom>
        </p:spPr>
      </p:pic>
      <p:grpSp>
        <p:nvGrpSpPr>
          <p:cNvPr id="9" name="Group 8">
            <a:extLst>
              <a:ext uri="{FF2B5EF4-FFF2-40B4-BE49-F238E27FC236}">
                <a16:creationId xmlns:a16="http://schemas.microsoft.com/office/drawing/2014/main" id="{A165FB0B-B590-4554-AB44-17FC63AD6745}"/>
              </a:ext>
            </a:extLst>
          </p:cNvPr>
          <p:cNvGrpSpPr/>
          <p:nvPr/>
        </p:nvGrpSpPr>
        <p:grpSpPr>
          <a:xfrm>
            <a:off x="7418047" y="1499282"/>
            <a:ext cx="3823936" cy="3785652"/>
            <a:chOff x="8185008" y="1336792"/>
            <a:chExt cx="3823936" cy="3785652"/>
          </a:xfrm>
        </p:grpSpPr>
        <p:sp>
          <p:nvSpPr>
            <p:cNvPr id="2" name="Rectangle 1">
              <a:extLst>
                <a:ext uri="{FF2B5EF4-FFF2-40B4-BE49-F238E27FC236}">
                  <a16:creationId xmlns:a16="http://schemas.microsoft.com/office/drawing/2014/main" id="{19A01E47-65D7-4EB9-B94E-4CB553B3FF48}"/>
                </a:ext>
              </a:extLst>
            </p:cNvPr>
            <p:cNvSpPr/>
            <p:nvPr/>
          </p:nvSpPr>
          <p:spPr>
            <a:xfrm>
              <a:off x="8185008" y="1336792"/>
              <a:ext cx="3823936" cy="3785652"/>
            </a:xfrm>
            <a:prstGeom prst="rect">
              <a:avLst/>
            </a:prstGeom>
          </p:spPr>
          <p:txBody>
            <a:bodyPr wrap="square">
              <a:spAutoFit/>
            </a:bodyPr>
            <a:lstStyle/>
            <a:p>
              <a:r>
                <a:rPr lang="en-US" sz="1200" dirty="0">
                  <a:latin typeface="Consolas" panose="020B0609020204030204" pitchFamily="49" charset="0"/>
                </a:rPr>
                <a:t>{</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formId</a:t>
              </a:r>
              <a:r>
                <a:rPr lang="en-US" sz="1200" dirty="0">
                  <a:latin typeface="Consolas" panose="020B0609020204030204" pitchFamily="49" charset="0"/>
                </a:rPr>
                <a:t>": "form1",</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formName</a:t>
              </a:r>
              <a:r>
                <a:rPr lang="en-US" sz="1200" dirty="0">
                  <a:latin typeface="Consolas" panose="020B0609020204030204" pitchFamily="49" charset="0"/>
                </a:rPr>
                <a:t>": "configure device",</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domain</a:t>
              </a:r>
              <a:r>
                <a:rPr lang="en-US" sz="1200" dirty="0">
                  <a:latin typeface="Consolas" panose="020B0609020204030204" pitchFamily="49" charset="0"/>
                </a:rPr>
                <a:t>": "secure_site.io",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size</a:t>
              </a:r>
              <a:r>
                <a:rPr lang="en-US" sz="1200" dirty="0">
                  <a:latin typeface="Consolas" panose="020B0609020204030204" pitchFamily="49" charset="0"/>
                </a:rPr>
                <a:t>": "400*400",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SAS"</a:t>
              </a:r>
              <a:r>
                <a:rPr lang="en-US" sz="1200" dirty="0">
                  <a:latin typeface="Consolas" panose="020B0609020204030204" pitchFamily="49" charset="0"/>
                </a:rPr>
                <a:t>: "5:LB",</a:t>
              </a:r>
            </a:p>
            <a:p>
              <a:r>
                <a:rPr lang="en-US" sz="1200" dirty="0">
                  <a:latin typeface="Consolas" panose="020B0609020204030204" pitchFamily="49" charset="0"/>
                </a:rPr>
                <a:t> "</a:t>
              </a:r>
              <a:r>
                <a:rPr lang="en-US" sz="1200" dirty="0" err="1">
                  <a:solidFill>
                    <a:srgbClr val="0070C0"/>
                  </a:solidFill>
                  <a:latin typeface="Consolas" panose="020B0609020204030204" pitchFamily="49" charset="0"/>
                </a:rPr>
                <a:t>ui</a:t>
              </a:r>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"Insulin",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"textbox",</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“Insulin (U)",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text</a:t>
              </a:r>
              <a:r>
                <a:rPr lang="en-US" sz="1200" dirty="0">
                  <a:latin typeface="Consolas" panose="020B0609020204030204" pitchFamily="49" charset="0"/>
                </a:rPr>
                <a:t>":"",</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RE</a:t>
              </a:r>
              <a:r>
                <a:rPr lang="en-US" sz="1200" dirty="0">
                  <a:latin typeface="Consolas" panose="020B0609020204030204" pitchFamily="49" charset="0"/>
                </a:rPr>
                <a:t>":(0-9)+},</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"Heart rate", </a:t>
              </a:r>
            </a:p>
            <a:p>
              <a:r>
                <a:rPr lang="en-US" sz="1200" dirty="0">
                  <a:latin typeface="Consolas" panose="020B0609020204030204" pitchFamily="49" charset="0"/>
                </a:rPr>
                <a:t>    …},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":"b1",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type</a:t>
              </a:r>
              <a:r>
                <a:rPr lang="en-US" sz="1200" dirty="0">
                  <a:latin typeface="Consolas" panose="020B0609020204030204" pitchFamily="49" charset="0"/>
                </a:rPr>
                <a:t>": "button",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label</a:t>
              </a:r>
              <a:r>
                <a:rPr lang="en-US" sz="1200" dirty="0">
                  <a:latin typeface="Consolas" panose="020B0609020204030204" pitchFamily="49" charset="0"/>
                </a:rPr>
                <a:t>": "Program",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trigger</a:t>
              </a:r>
              <a:r>
                <a:rPr lang="en-US" sz="1200" dirty="0">
                  <a:latin typeface="Consolas" panose="020B0609020204030204" pitchFamily="49" charset="0"/>
                </a:rPr>
                <a:t>": "true"}, </a:t>
              </a:r>
            </a:p>
            <a:p>
              <a:r>
                <a:rPr lang="en-US" sz="1200" dirty="0">
                  <a:latin typeface="Consolas" panose="020B0609020204030204" pitchFamily="49" charset="0"/>
                </a:rPr>
                <a:t>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signature</a:t>
              </a:r>
              <a:r>
                <a:rPr lang="en-US" sz="1200" dirty="0">
                  <a:latin typeface="Consolas" panose="020B0609020204030204" pitchFamily="49" charset="0"/>
                </a:rPr>
                <a:t>": "0x45AB...", </a:t>
              </a:r>
            </a:p>
            <a:p>
              <a:r>
                <a:rPr lang="en-US" sz="1200" dirty="0">
                  <a:latin typeface="Consolas" panose="020B0609020204030204" pitchFamily="49" charset="0"/>
                </a:rPr>
                <a:t> "</a:t>
              </a:r>
              <a:r>
                <a:rPr lang="en-US" sz="1200" dirty="0">
                  <a:solidFill>
                    <a:srgbClr val="0070C0"/>
                  </a:solidFill>
                  <a:latin typeface="Consolas" panose="020B0609020204030204" pitchFamily="49" charset="0"/>
                </a:rPr>
                <a:t>id</a:t>
              </a:r>
              <a:r>
                <a:rPr lang="en-US" sz="1200" dirty="0">
                  <a:latin typeface="Consolas" panose="020B0609020204030204" pitchFamily="49" charset="0"/>
                </a:rPr>
                <a:t>": "0x0ab.."}</a:t>
              </a:r>
            </a:p>
          </p:txBody>
        </p:sp>
        <p:sp>
          <p:nvSpPr>
            <p:cNvPr id="8" name="Rectangle 7">
              <a:extLst>
                <a:ext uri="{FF2B5EF4-FFF2-40B4-BE49-F238E27FC236}">
                  <a16:creationId xmlns:a16="http://schemas.microsoft.com/office/drawing/2014/main" id="{C25BF1A7-5A0F-4E28-99D5-8A35FA5147A9}"/>
                </a:ext>
              </a:extLst>
            </p:cNvPr>
            <p:cNvSpPr/>
            <p:nvPr/>
          </p:nvSpPr>
          <p:spPr>
            <a:xfrm>
              <a:off x="8337408" y="1936864"/>
              <a:ext cx="2340786"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CC30B0-BB62-4FE5-BBAD-934CB0272B39}"/>
                </a:ext>
              </a:extLst>
            </p:cNvPr>
            <p:cNvSpPr/>
            <p:nvPr/>
          </p:nvSpPr>
          <p:spPr>
            <a:xfrm>
              <a:off x="8337407" y="2664486"/>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2DA9543-8FA7-4DAF-9508-84961075042A}"/>
                </a:ext>
              </a:extLst>
            </p:cNvPr>
            <p:cNvSpPr/>
            <p:nvPr/>
          </p:nvSpPr>
          <p:spPr>
            <a:xfrm>
              <a:off x="8337407" y="3392108"/>
              <a:ext cx="3191104" cy="19673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6BF01A-7DFB-4E9E-9128-D40E30AC0B53}"/>
                </a:ext>
              </a:extLst>
            </p:cNvPr>
            <p:cNvSpPr/>
            <p:nvPr/>
          </p:nvSpPr>
          <p:spPr>
            <a:xfrm>
              <a:off x="8337407" y="3928894"/>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A76C6F-CFA4-49A7-98F5-62A648FA0A9A}"/>
                </a:ext>
              </a:extLst>
            </p:cNvPr>
            <p:cNvSpPr/>
            <p:nvPr/>
          </p:nvSpPr>
          <p:spPr>
            <a:xfrm>
              <a:off x="8337407" y="4688786"/>
              <a:ext cx="3191104" cy="37602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539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mc:AlternateContent xmlns:mc="http://schemas.openxmlformats.org/markup-compatibility/2006" xmlns:a14="http://schemas.microsoft.com/office/drawing/2010/main">
        <mc:Choice Requires="a14">
          <p:sp>
            <p:nvSpPr>
              <p:cNvPr id="6" name="Title 5"/>
              <p:cNvSpPr>
                <a:spLocks noGrp="1"/>
              </p:cNvSpPr>
              <p:nvPr>
                <p:ph type="title"/>
              </p:nvPr>
            </p:nvSpPr>
            <p:spPr>
              <a:xfrm>
                <a:off x="323850" y="620714"/>
                <a:ext cx="11537950" cy="972000"/>
              </a:xfrm>
            </p:spPr>
            <p:txBody>
              <a:bodyPr/>
              <a:lstStyle/>
              <a:p>
                <a:r>
                  <a:rPr lang="en-US" dirty="0"/>
                  <a:t>IO Integrity – QR Code </a:t>
                </a:r>
                <a14:m>
                  <m:oMath xmlns:m="http://schemas.openxmlformats.org/officeDocument/2006/math">
                    <m:r>
                      <a:rPr lang="en-US" i="1">
                        <a:latin typeface="Cambria Math" panose="02040503050406030204" pitchFamily="18" charset="0"/>
                      </a:rPr>
                      <m:t>→</m:t>
                    </m:r>
                  </m:oMath>
                </a14:m>
                <a:r>
                  <a:rPr lang="en-US" dirty="0"/>
                  <a:t> Overlay Generation</a:t>
                </a:r>
              </a:p>
            </p:txBody>
          </p:sp>
        </mc:Choice>
        <mc:Fallback xmlns="">
          <p:sp>
            <p:nvSpPr>
              <p:cNvPr id="6" name="Title 5"/>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6"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7"/>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5" name="Picture 54">
            <a:extLst>
              <a:ext uri="{FF2B5EF4-FFF2-40B4-BE49-F238E27FC236}">
                <a16:creationId xmlns:a16="http://schemas.microsoft.com/office/drawing/2014/main" id="{1183FD31-F953-4D12-9A7D-6390AADD1C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95580"/>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56" name="Picture 55">
            <a:extLst>
              <a:ext uri="{FF2B5EF4-FFF2-40B4-BE49-F238E27FC236}">
                <a16:creationId xmlns:a16="http://schemas.microsoft.com/office/drawing/2014/main" id="{65A997CD-9154-4263-8184-370988081E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26018" y="5421074"/>
            <a:ext cx="1013474" cy="1013474"/>
          </a:xfrm>
          <a:prstGeom prst="rect">
            <a:avLst/>
          </a:prstGeom>
        </p:spPr>
      </p:pic>
      <p:sp>
        <p:nvSpPr>
          <p:cNvPr id="7" name="Arrow: Right 6">
            <a:extLst>
              <a:ext uri="{FF2B5EF4-FFF2-40B4-BE49-F238E27FC236}">
                <a16:creationId xmlns:a16="http://schemas.microsoft.com/office/drawing/2014/main" id="{93A884E2-0C47-4314-B16A-5A351D7BF00E}"/>
              </a:ext>
            </a:extLst>
          </p:cNvPr>
          <p:cNvSpPr/>
          <p:nvPr/>
        </p:nvSpPr>
        <p:spPr>
          <a:xfrm>
            <a:off x="2137595" y="5266611"/>
            <a:ext cx="327326"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2E14EC6E-38F8-4828-BB0D-A399B2E0AA8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18019" y="4927679"/>
            <a:ext cx="925784" cy="925784"/>
          </a:xfrm>
          <a:prstGeom prst="rect">
            <a:avLst/>
          </a:prstGeom>
        </p:spPr>
      </p:pic>
      <p:sp>
        <p:nvSpPr>
          <p:cNvPr id="60" name="Arrow: Right 59">
            <a:extLst>
              <a:ext uri="{FF2B5EF4-FFF2-40B4-BE49-F238E27FC236}">
                <a16:creationId xmlns:a16="http://schemas.microsoft.com/office/drawing/2014/main" id="{79A7DF0A-8F86-49CC-BDC2-E6636295F738}"/>
              </a:ext>
            </a:extLst>
          </p:cNvPr>
          <p:cNvSpPr/>
          <p:nvPr/>
        </p:nvSpPr>
        <p:spPr>
          <a:xfrm>
            <a:off x="8318154" y="5266611"/>
            <a:ext cx="2436052" cy="185012"/>
          </a:xfrm>
          <a:prstGeom prst="rightArrow">
            <a:avLst>
              <a:gd name="adj1" fmla="val 33457"/>
              <a:gd name="adj2" fmla="val 9135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2485356C-FC9F-4F27-919E-97397091D0A8}"/>
              </a:ext>
            </a:extLst>
          </p:cNvPr>
          <p:cNvGrpSpPr/>
          <p:nvPr/>
        </p:nvGrpSpPr>
        <p:grpSpPr>
          <a:xfrm>
            <a:off x="8306938" y="4281674"/>
            <a:ext cx="1428181" cy="859897"/>
            <a:chOff x="8554744" y="4853502"/>
            <a:chExt cx="1428181" cy="859897"/>
          </a:xfrm>
        </p:grpSpPr>
        <p:pic>
          <p:nvPicPr>
            <p:cNvPr id="70" name="Picture 69">
              <a:extLst>
                <a:ext uri="{FF2B5EF4-FFF2-40B4-BE49-F238E27FC236}">
                  <a16:creationId xmlns:a16="http://schemas.microsoft.com/office/drawing/2014/main" id="{6137CD20-E132-4F56-B8D2-70E3B26566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54960" y="4853502"/>
              <a:ext cx="545079" cy="545079"/>
            </a:xfrm>
            <a:prstGeom prst="rect">
              <a:avLst/>
            </a:prstGeom>
          </p:spPr>
        </p:pic>
        <p:sp>
          <p:nvSpPr>
            <p:cNvPr id="76" name="Rectangle 75">
              <a:extLst>
                <a:ext uri="{FF2B5EF4-FFF2-40B4-BE49-F238E27FC236}">
                  <a16:creationId xmlns:a16="http://schemas.microsoft.com/office/drawing/2014/main" id="{AFBBF187-77CE-4648-BDAB-4AD73B83DBFB}"/>
                </a:ext>
              </a:extLst>
            </p:cNvPr>
            <p:cNvSpPr/>
            <p:nvPr/>
          </p:nvSpPr>
          <p:spPr>
            <a:xfrm>
              <a:off x="8554744" y="5344067"/>
              <a:ext cx="1428181" cy="369332"/>
            </a:xfrm>
            <a:prstGeom prst="rect">
              <a:avLst/>
            </a:prstGeom>
          </p:spPr>
          <p:txBody>
            <a:bodyPr wrap="square">
              <a:spAutoFit/>
            </a:bodyPr>
            <a:lstStyle/>
            <a:p>
              <a:r>
                <a:rPr lang="en-US" dirty="0" err="1">
                  <a:solidFill>
                    <a:prstClr val="black"/>
                  </a:solidFill>
                  <a:latin typeface="Calibri" panose="020F0502020204030204"/>
                </a:rPr>
                <a:t>ProtectIOn</a:t>
              </a:r>
              <a:r>
                <a:rPr lang="en-US" dirty="0">
                  <a:solidFill>
                    <a:prstClr val="black"/>
                  </a:solidFill>
                  <a:latin typeface="Calibri" panose="020F0502020204030204"/>
                </a:rPr>
                <a:t> JS</a:t>
              </a:r>
              <a:endParaRPr lang="en-US" dirty="0"/>
            </a:p>
          </p:txBody>
        </p:sp>
      </p:gr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1500"/>
                            </p:stCondLst>
                            <p:childTnLst>
                              <p:par>
                                <p:cTn id="27" presetID="42" presetClass="path" presetSubtype="0" accel="50000" decel="50000" fill="hold" grpId="0" nodeType="afterEffect">
                                  <p:stCondLst>
                                    <p:cond delay="0"/>
                                  </p:stCondLst>
                                  <p:childTnLst>
                                    <p:animMotion origin="layout" path="M 5.84864E-7 2.59259E-6 L 0.01094 2.59259E-6 " pathEditMode="relative" rAng="0" ptsTypes="AA">
                                      <p:cBhvr>
                                        <p:cTn id="28" dur="500" fill="hold"/>
                                        <p:tgtEl>
                                          <p:spTgt spid="50"/>
                                        </p:tgtEl>
                                        <p:attrNameLst>
                                          <p:attrName>ppt_x</p:attrName>
                                          <p:attrName>ppt_y</p:attrName>
                                        </p:attrNameLst>
                                      </p:cBhvr>
                                      <p:rCtr x="547" y="0"/>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accel="50000" decel="50000" fill="hold" grpId="0" nodeType="withEffect">
                                  <p:stCondLst>
                                    <p:cond delay="0"/>
                                  </p:stCondLst>
                                  <p:childTnLst>
                                    <p:animMotion origin="layout" path="M -3.82181E-6 -2.59259E-6 L 0.03413 0.00162 " pathEditMode="relative" rAng="0" ptsTypes="AA">
                                      <p:cBhvr>
                                        <p:cTn id="34" dur="500" fill="hold"/>
                                        <p:tgtEl>
                                          <p:spTgt spid="51"/>
                                        </p:tgtEl>
                                        <p:attrNameLst>
                                          <p:attrName>ppt_x</p:attrName>
                                          <p:attrName>ppt_y</p:attrName>
                                        </p:attrNameLst>
                                      </p:cBhvr>
                                      <p:rCtr x="1706" y="69"/>
                                    </p:animMotion>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par>
                          <p:cTn id="39" fill="hold">
                            <p:stCondLst>
                              <p:cond delay="3000"/>
                            </p:stCondLst>
                            <p:childTnLst>
                              <p:par>
                                <p:cTn id="40" presetID="42" presetClass="path" presetSubtype="0" accel="50000" decel="50000" fill="hold" nodeType="afterEffect">
                                  <p:stCondLst>
                                    <p:cond delay="0"/>
                                  </p:stCondLst>
                                  <p:childTnLst>
                                    <p:animMotion origin="layout" path="M -2.44887E-7 -4.07407E-6 L -0.01967 0.40301 " pathEditMode="relative" rAng="0" ptsTypes="AA">
                                      <p:cBhvr>
                                        <p:cTn id="41" dur="1000" fill="hold"/>
                                        <p:tgtEl>
                                          <p:spTgt spid="68"/>
                                        </p:tgtEl>
                                        <p:attrNameLst>
                                          <p:attrName>ppt_x</p:attrName>
                                          <p:attrName>ppt_y</p:attrName>
                                        </p:attrNameLst>
                                      </p:cBhvr>
                                      <p:rCtr x="-990" y="20139"/>
                                    </p:animMotion>
                                  </p:childTnLst>
                                </p:cTn>
                              </p:par>
                            </p:childTnLst>
                          </p:cTn>
                        </p:par>
                        <p:par>
                          <p:cTn id="42" fill="hold">
                            <p:stCondLst>
                              <p:cond delay="4000"/>
                            </p:stCondLst>
                            <p:childTnLst>
                              <p:par>
                                <p:cTn id="43" presetID="27" presetClass="emph" presetSubtype="0" fill="remove" grpId="0" nodeType="afterEffect">
                                  <p:stCondLst>
                                    <p:cond delay="0"/>
                                  </p:stCondLst>
                                  <p:childTnLst>
                                    <p:animClr clrSpc="rgb" dir="cw">
                                      <p:cBhvr override="childStyle">
                                        <p:cTn id="44" dur="250" autoRev="1" fill="remove"/>
                                        <p:tgtEl>
                                          <p:spTgt spid="27"/>
                                        </p:tgtEl>
                                        <p:attrNameLst>
                                          <p:attrName>style.color</p:attrName>
                                        </p:attrNameLst>
                                      </p:cBhvr>
                                      <p:to>
                                        <a:srgbClr val="FF9966"/>
                                      </p:to>
                                    </p:animClr>
                                    <p:animClr clrSpc="rgb" dir="cw">
                                      <p:cBhvr>
                                        <p:cTn id="45" dur="250" autoRev="1" fill="remove"/>
                                        <p:tgtEl>
                                          <p:spTgt spid="27"/>
                                        </p:tgtEl>
                                        <p:attrNameLst>
                                          <p:attrName>fillcolor</p:attrName>
                                        </p:attrNameLst>
                                      </p:cBhvr>
                                      <p:to>
                                        <a:srgbClr val="FF9966"/>
                                      </p:to>
                                    </p:animClr>
                                    <p:set>
                                      <p:cBhvr>
                                        <p:cTn id="46" dur="250" autoRev="1" fill="remove"/>
                                        <p:tgtEl>
                                          <p:spTgt spid="27"/>
                                        </p:tgtEl>
                                        <p:attrNameLst>
                                          <p:attrName>fill.type</p:attrName>
                                        </p:attrNameLst>
                                      </p:cBhvr>
                                      <p:to>
                                        <p:strVal val="solid"/>
                                      </p:to>
                                    </p:set>
                                    <p:set>
                                      <p:cBhvr>
                                        <p:cTn id="47" dur="250" autoRev="1" fill="remove"/>
                                        <p:tgtEl>
                                          <p:spTgt spid="27"/>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P spid="7" grpId="0" animBg="1"/>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D16CF-63A8-476C-87C3-FCF58BFC64D3}"/>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DB2F26D-EF35-4881-B434-B9C7E101A0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F8E9518-6375-42B3-8579-C2D26B2DF5E9}"/>
              </a:ext>
            </a:extLst>
          </p:cNvPr>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a:extLst>
              <a:ext uri="{FF2B5EF4-FFF2-40B4-BE49-F238E27FC236}">
                <a16:creationId xmlns:a16="http://schemas.microsoft.com/office/drawing/2014/main" id="{23DA2075-AF24-4700-9038-156890A9DD37}"/>
              </a:ext>
            </a:extLst>
          </p:cNvPr>
          <p:cNvSpPr>
            <a:spLocks noGrp="1"/>
          </p:cNvSpPr>
          <p:nvPr>
            <p:ph type="title"/>
          </p:nvPr>
        </p:nvSpPr>
        <p:spPr/>
        <p:txBody>
          <a:bodyPr/>
          <a:lstStyle/>
          <a:p>
            <a:r>
              <a:rPr lang="en-US" dirty="0"/>
              <a:t>User Attention: Rethinking Security Indicators for Trusted Path</a:t>
            </a:r>
          </a:p>
        </p:txBody>
      </p:sp>
      <p:pic>
        <p:nvPicPr>
          <p:cNvPr id="7" name="Picture 6">
            <a:extLst>
              <a:ext uri="{FF2B5EF4-FFF2-40B4-BE49-F238E27FC236}">
                <a16:creationId xmlns:a16="http://schemas.microsoft.com/office/drawing/2014/main" id="{E6E51C00-D89E-45D2-890C-B1737EDC94E0}"/>
              </a:ext>
            </a:extLst>
          </p:cNvPr>
          <p:cNvPicPr>
            <a:picLocks noChangeAspect="1"/>
          </p:cNvPicPr>
          <p:nvPr/>
        </p:nvPicPr>
        <p:blipFill>
          <a:blip r:embed="rId2"/>
          <a:stretch>
            <a:fillRect/>
          </a:stretch>
        </p:blipFill>
        <p:spPr>
          <a:xfrm>
            <a:off x="247247" y="1661160"/>
            <a:ext cx="5160572" cy="1664042"/>
          </a:xfrm>
          <a:prstGeom prst="rect">
            <a:avLst/>
          </a:prstGeom>
        </p:spPr>
      </p:pic>
      <p:pic>
        <p:nvPicPr>
          <p:cNvPr id="8" name="Picture 7">
            <a:extLst>
              <a:ext uri="{FF2B5EF4-FFF2-40B4-BE49-F238E27FC236}">
                <a16:creationId xmlns:a16="http://schemas.microsoft.com/office/drawing/2014/main" id="{F44DD6CA-0E1D-4E1F-83A9-38D4FAC0213B}"/>
              </a:ext>
            </a:extLst>
          </p:cNvPr>
          <p:cNvPicPr>
            <a:picLocks noChangeAspect="1"/>
          </p:cNvPicPr>
          <p:nvPr/>
        </p:nvPicPr>
        <p:blipFill>
          <a:blip r:embed="rId3"/>
          <a:stretch>
            <a:fillRect/>
          </a:stretch>
        </p:blipFill>
        <p:spPr>
          <a:xfrm>
            <a:off x="6092825" y="1752601"/>
            <a:ext cx="5656421" cy="1379510"/>
          </a:xfrm>
          <a:prstGeom prst="rect">
            <a:avLst/>
          </a:prstGeom>
        </p:spPr>
      </p:pic>
      <p:sp>
        <p:nvSpPr>
          <p:cNvPr id="9" name="Rectangle 8">
            <a:extLst>
              <a:ext uri="{FF2B5EF4-FFF2-40B4-BE49-F238E27FC236}">
                <a16:creationId xmlns:a16="http://schemas.microsoft.com/office/drawing/2014/main" id="{4E1844DD-FB34-4BA9-82C2-87A2EF806942}"/>
              </a:ext>
            </a:extLst>
          </p:cNvPr>
          <p:cNvSpPr/>
          <p:nvPr/>
        </p:nvSpPr>
        <p:spPr>
          <a:xfrm>
            <a:off x="2055019" y="3553119"/>
            <a:ext cx="1219245" cy="369332"/>
          </a:xfrm>
          <a:prstGeom prst="rect">
            <a:avLst/>
          </a:prstGeom>
        </p:spPr>
        <p:txBody>
          <a:bodyPr wrap="none">
            <a:spAutoFit/>
          </a:bodyPr>
          <a:lstStyle/>
          <a:p>
            <a:r>
              <a:rPr lang="en-US" dirty="0"/>
              <a:t>S&amp;P 2007</a:t>
            </a:r>
          </a:p>
        </p:txBody>
      </p:sp>
      <p:sp>
        <p:nvSpPr>
          <p:cNvPr id="10" name="Rectangle 9">
            <a:extLst>
              <a:ext uri="{FF2B5EF4-FFF2-40B4-BE49-F238E27FC236}">
                <a16:creationId xmlns:a16="http://schemas.microsoft.com/office/drawing/2014/main" id="{80AD73D6-D8C6-43BB-AAF5-22240BDD338F}"/>
              </a:ext>
            </a:extLst>
          </p:cNvPr>
          <p:cNvSpPr/>
          <p:nvPr/>
        </p:nvSpPr>
        <p:spPr>
          <a:xfrm>
            <a:off x="7998619" y="3553119"/>
            <a:ext cx="1159292" cy="369332"/>
          </a:xfrm>
          <a:prstGeom prst="rect">
            <a:avLst/>
          </a:prstGeom>
        </p:spPr>
        <p:txBody>
          <a:bodyPr wrap="none">
            <a:spAutoFit/>
          </a:bodyPr>
          <a:lstStyle/>
          <a:p>
            <a:r>
              <a:rPr lang="en-US" dirty="0"/>
              <a:t>CHI 2008</a:t>
            </a:r>
          </a:p>
        </p:txBody>
      </p:sp>
      <p:pic>
        <p:nvPicPr>
          <p:cNvPr id="11" name="Picture 10">
            <a:extLst>
              <a:ext uri="{FF2B5EF4-FFF2-40B4-BE49-F238E27FC236}">
                <a16:creationId xmlns:a16="http://schemas.microsoft.com/office/drawing/2014/main" id="{A74712C4-4E73-4598-9180-259E500BF4F4}"/>
              </a:ext>
            </a:extLst>
          </p:cNvPr>
          <p:cNvPicPr>
            <a:picLocks noChangeAspect="1"/>
          </p:cNvPicPr>
          <p:nvPr/>
        </p:nvPicPr>
        <p:blipFill>
          <a:blip r:embed="rId4"/>
          <a:stretch>
            <a:fillRect/>
          </a:stretch>
        </p:blipFill>
        <p:spPr>
          <a:xfrm>
            <a:off x="2740819" y="4456140"/>
            <a:ext cx="5957906" cy="1481400"/>
          </a:xfrm>
          <a:prstGeom prst="rect">
            <a:avLst/>
          </a:prstGeom>
        </p:spPr>
      </p:pic>
      <p:sp>
        <p:nvSpPr>
          <p:cNvPr id="12" name="Rectangle 11">
            <a:extLst>
              <a:ext uri="{FF2B5EF4-FFF2-40B4-BE49-F238E27FC236}">
                <a16:creationId xmlns:a16="http://schemas.microsoft.com/office/drawing/2014/main" id="{0D2A085F-6B31-47F2-94EC-780BCCDD9653}"/>
              </a:ext>
            </a:extLst>
          </p:cNvPr>
          <p:cNvSpPr/>
          <p:nvPr/>
        </p:nvSpPr>
        <p:spPr>
          <a:xfrm>
            <a:off x="4698395" y="6031680"/>
            <a:ext cx="1569660" cy="369332"/>
          </a:xfrm>
          <a:prstGeom prst="rect">
            <a:avLst/>
          </a:prstGeom>
        </p:spPr>
        <p:txBody>
          <a:bodyPr wrap="none">
            <a:spAutoFit/>
          </a:bodyPr>
          <a:lstStyle/>
          <a:p>
            <a:r>
              <a:rPr lang="en-US" dirty="0"/>
              <a:t>SOUPS 2016</a:t>
            </a:r>
          </a:p>
        </p:txBody>
      </p:sp>
    </p:spTree>
    <p:extLst>
      <p:ext uri="{BB962C8B-B14F-4D97-AF65-F5344CB8AC3E}">
        <p14:creationId xmlns:p14="http://schemas.microsoft.com/office/powerpoint/2010/main" val="4205050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506839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7190" y="2726738"/>
            <a:ext cx="255037" cy="242811"/>
          </a:xfrm>
          <a:prstGeom prst="rect">
            <a:avLst/>
          </a:prstGeom>
        </p:spPr>
      </p:pic>
    </p:spTree>
    <p:extLst>
      <p:ext uri="{BB962C8B-B14F-4D97-AF65-F5344CB8AC3E}">
        <p14:creationId xmlns:p14="http://schemas.microsoft.com/office/powerpoint/2010/main" val="318784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11" name="Rectangle 10">
            <a:extLst>
              <a:ext uri="{FF2B5EF4-FFF2-40B4-BE49-F238E27FC236}">
                <a16:creationId xmlns:a16="http://schemas.microsoft.com/office/drawing/2014/main" id="{7E2F144E-5090-4CB4-A404-0699486E133D}"/>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D05161-DEFD-4507-AB6A-0DE716ADEE95}"/>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A8EA3A4A-BF0A-4204-A8B1-BDFA667B811D}"/>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DB9DCA66-40A4-42CE-AA43-359839D57D50}"/>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DFEE520D-3727-49A4-8D36-9BE99A562A79}"/>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D3BAD15C-3D07-428D-9846-947DAA4519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619" y="3087591"/>
            <a:ext cx="255037" cy="242811"/>
          </a:xfrm>
          <a:prstGeom prst="rect">
            <a:avLst/>
          </a:prstGeom>
        </p:spPr>
      </p:pic>
    </p:spTree>
    <p:extLst>
      <p:ext uri="{BB962C8B-B14F-4D97-AF65-F5344CB8AC3E}">
        <p14:creationId xmlns:p14="http://schemas.microsoft.com/office/powerpoint/2010/main" val="2438280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0CE1874-9A30-47E4-B020-EF44B7C33901}"/>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08681454-A859-4E0C-B5D1-738C8C22825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D31BFAE-D46B-4CB2-AC1D-D068F2FFFED7}"/>
              </a:ext>
            </a:extLst>
          </p:cNvPr>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a:extLst>
              <a:ext uri="{FF2B5EF4-FFF2-40B4-BE49-F238E27FC236}">
                <a16:creationId xmlns:a16="http://schemas.microsoft.com/office/drawing/2014/main" id="{4CC04088-F80F-4A8E-932C-3B20B67F34A8}"/>
              </a:ext>
            </a:extLst>
          </p:cNvPr>
          <p:cNvSpPr>
            <a:spLocks noGrp="1"/>
          </p:cNvSpPr>
          <p:nvPr>
            <p:ph type="title"/>
          </p:nvPr>
        </p:nvSpPr>
        <p:spPr>
          <a:xfrm>
            <a:off x="323850" y="620714"/>
            <a:ext cx="11537950" cy="972000"/>
          </a:xfrm>
        </p:spPr>
        <p:txBody>
          <a:bodyPr/>
          <a:lstStyle/>
          <a:p>
            <a:r>
              <a:rPr lang="en-US" dirty="0"/>
              <a:t>User Attention for Integrity</a:t>
            </a:r>
          </a:p>
        </p:txBody>
      </p:sp>
      <p:sp>
        <p:nvSpPr>
          <p:cNvPr id="71" name="Rectangle: Rounded Corners 70">
            <a:extLst>
              <a:ext uri="{FF2B5EF4-FFF2-40B4-BE49-F238E27FC236}">
                <a16:creationId xmlns:a16="http://schemas.microsoft.com/office/drawing/2014/main" id="{408E28A9-8565-461A-8BF6-25D72547B171}"/>
              </a:ext>
            </a:extLst>
          </p:cNvPr>
          <p:cNvSpPr/>
          <p:nvPr/>
        </p:nvSpPr>
        <p:spPr>
          <a:xfrm>
            <a:off x="1064419" y="1828800"/>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35D91CBB-E047-4C5D-865E-440561C30B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76" name="Rectangle: Rounded Corners 75">
            <a:extLst>
              <a:ext uri="{FF2B5EF4-FFF2-40B4-BE49-F238E27FC236}">
                <a16:creationId xmlns:a16="http://schemas.microsoft.com/office/drawing/2014/main" id="{B2DEB69B-C0D4-4051-B577-23F85CD51C16}"/>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1" name="Rectangle 10">
            <a:extLst>
              <a:ext uri="{FF2B5EF4-FFF2-40B4-BE49-F238E27FC236}">
                <a16:creationId xmlns:a16="http://schemas.microsoft.com/office/drawing/2014/main" id="{7E2F144E-5090-4CB4-A404-0699486E133D}"/>
              </a:ext>
            </a:extLst>
          </p:cNvPr>
          <p:cNvSpPr/>
          <p:nvPr/>
        </p:nvSpPr>
        <p:spPr>
          <a:xfrm>
            <a:off x="794" y="-381000"/>
            <a:ext cx="12187238" cy="7315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Rounded Corners 71">
            <a:extLst>
              <a:ext uri="{FF2B5EF4-FFF2-40B4-BE49-F238E27FC236}">
                <a16:creationId xmlns:a16="http://schemas.microsoft.com/office/drawing/2014/main" id="{491E32A4-63AB-4923-B272-2AAD8293BCAB}"/>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8B0D3A10-FA10-4177-A45A-41FDED5962AD}"/>
              </a:ext>
            </a:extLst>
          </p:cNvPr>
          <p:cNvSpPr/>
          <p:nvPr/>
        </p:nvSpPr>
        <p:spPr>
          <a:xfrm>
            <a:off x="6246019" y="3208997"/>
            <a:ext cx="3887603" cy="461665"/>
          </a:xfrm>
          <a:prstGeom prst="rect">
            <a:avLst/>
          </a:prstGeom>
        </p:spPr>
        <p:txBody>
          <a:bodyPr wrap="none">
            <a:spAutoFit/>
          </a:bodyPr>
          <a:lstStyle/>
          <a:p>
            <a:r>
              <a:rPr lang="en-US" sz="2400" b="1" dirty="0"/>
              <a:t>Put 1 in front of all inputs</a:t>
            </a:r>
          </a:p>
        </p:txBody>
      </p:sp>
      <p:sp>
        <p:nvSpPr>
          <p:cNvPr id="13" name="Rectangle: Rounded Corners 12">
            <a:extLst>
              <a:ext uri="{FF2B5EF4-FFF2-40B4-BE49-F238E27FC236}">
                <a16:creationId xmlns:a16="http://schemas.microsoft.com/office/drawing/2014/main" id="{8AB90186-A988-4466-9D08-035956641F09}"/>
              </a:ext>
            </a:extLst>
          </p:cNvPr>
          <p:cNvSpPr/>
          <p:nvPr/>
        </p:nvSpPr>
        <p:spPr>
          <a:xfrm>
            <a:off x="1674019" y="2422526"/>
            <a:ext cx="2284075"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 Overlay</a:t>
            </a:r>
          </a:p>
        </p:txBody>
      </p:sp>
      <p:sp>
        <p:nvSpPr>
          <p:cNvPr id="14" name="Rectangle: Rounded Corners 13">
            <a:extLst>
              <a:ext uri="{FF2B5EF4-FFF2-40B4-BE49-F238E27FC236}">
                <a16:creationId xmlns:a16="http://schemas.microsoft.com/office/drawing/2014/main" id="{CB6811D3-63CE-47C0-AEBD-F2FA3B5C3CA2}"/>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EA5BB5CC-532E-4380-B786-9149EE3A776E}"/>
              </a:ext>
            </a:extLst>
          </p:cNvPr>
          <p:cNvSpPr/>
          <p:nvPr/>
        </p:nvSpPr>
        <p:spPr>
          <a:xfrm>
            <a:off x="1869460" y="3735440"/>
            <a:ext cx="1569661" cy="369332"/>
          </a:xfrm>
          <a:prstGeom prst="rect">
            <a:avLst/>
          </a:prstGeom>
        </p:spPr>
        <p:txBody>
          <a:bodyPr wrap="none">
            <a:spAutoFit/>
          </a:bodyPr>
          <a:lstStyle/>
          <a:p>
            <a:pPr algn="ctr"/>
            <a:r>
              <a:rPr lang="en-US" dirty="0"/>
              <a:t>Critical value:</a:t>
            </a:r>
          </a:p>
        </p:txBody>
      </p:sp>
      <p:pic>
        <p:nvPicPr>
          <p:cNvPr id="17" name="Picture 16">
            <a:extLst>
              <a:ext uri="{FF2B5EF4-FFF2-40B4-BE49-F238E27FC236}">
                <a16:creationId xmlns:a16="http://schemas.microsoft.com/office/drawing/2014/main" id="{F3EFDA06-030F-4051-812E-D98B5FD6BC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9477" y="3360882"/>
            <a:ext cx="255037" cy="242811"/>
          </a:xfrm>
          <a:prstGeom prst="rect">
            <a:avLst/>
          </a:prstGeom>
        </p:spPr>
      </p:pic>
    </p:spTree>
    <p:extLst>
      <p:ext uri="{BB962C8B-B14F-4D97-AF65-F5344CB8AC3E}">
        <p14:creationId xmlns:p14="http://schemas.microsoft.com/office/powerpoint/2010/main" val="75457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9144436"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8732" y="0"/>
            <a:ext cx="12195969"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2" y="4469496"/>
            <a:ext cx="12195969"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8" y="4038600"/>
            <a:ext cx="739774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9381331"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pPr lvl="1"/>
            <a:endParaRPr lang="en-US" dirty="0"/>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77700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6232096" y="3735440"/>
            <a:ext cx="1531188" cy="369332"/>
          </a:xfrm>
          <a:prstGeom prst="rect">
            <a:avLst/>
          </a:prstGeom>
        </p:spPr>
        <p:txBody>
          <a:bodyPr wrap="none">
            <a:spAutoFit/>
          </a:bodyPr>
          <a:lstStyle/>
          <a:p>
            <a:pPr algn="ctr"/>
            <a:r>
              <a:rPr lang="en-US" dirty="0"/>
              <a:t>Secret value:</a:t>
            </a:r>
          </a:p>
        </p:txBody>
      </p:sp>
      <p:sp>
        <p:nvSpPr>
          <p:cNvPr id="16" name="Rectangle 15">
            <a:extLst>
              <a:ext uri="{FF2B5EF4-FFF2-40B4-BE49-F238E27FC236}">
                <a16:creationId xmlns:a16="http://schemas.microsoft.com/office/drawing/2014/main" id="{DAFA017E-26DD-42D4-A7B9-BD506FE83BB7}"/>
              </a:ext>
            </a:extLst>
          </p:cNvPr>
          <p:cNvSpPr/>
          <p:nvPr/>
        </p:nvSpPr>
        <p:spPr>
          <a:xfrm>
            <a:off x="794" y="0"/>
            <a:ext cx="12187238" cy="69342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E5FC663F-77E2-4432-9449-794972AAFA4A}"/>
              </a:ext>
            </a:extLst>
          </p:cNvPr>
          <p:cNvSpPr/>
          <p:nvPr/>
        </p:nvSpPr>
        <p:spPr>
          <a:xfrm>
            <a:off x="1470779" y="2624706"/>
            <a:ext cx="4256441" cy="2590800"/>
          </a:xfrm>
          <a:prstGeom prst="roundRect">
            <a:avLst>
              <a:gd name="adj" fmla="val 7204"/>
            </a:avLst>
          </a:prstGeom>
          <a:solidFill>
            <a:srgbClr val="D9EE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868135A-79AF-4600-91AB-2BE73EE87CC1}"/>
              </a:ext>
            </a:extLst>
          </p:cNvPr>
          <p:cNvSpPr/>
          <p:nvPr/>
        </p:nvSpPr>
        <p:spPr>
          <a:xfrm>
            <a:off x="1828344" y="2422526"/>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Trusted UI</a:t>
            </a:r>
          </a:p>
        </p:txBody>
      </p:sp>
      <p:sp>
        <p:nvSpPr>
          <p:cNvPr id="13" name="Rectangle: Rounded Corners 12">
            <a:extLst>
              <a:ext uri="{FF2B5EF4-FFF2-40B4-BE49-F238E27FC236}">
                <a16:creationId xmlns:a16="http://schemas.microsoft.com/office/drawing/2014/main" id="{1608BA8D-EF36-4AF8-8638-028040E304EF}"/>
              </a:ext>
            </a:extLst>
          </p:cNvPr>
          <p:cNvSpPr/>
          <p:nvPr/>
        </p:nvSpPr>
        <p:spPr>
          <a:xfrm>
            <a:off x="34266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4CB39034-4DBF-49D9-A7F2-E6EBF6BDAD3E}"/>
              </a:ext>
            </a:extLst>
          </p:cNvPr>
          <p:cNvSpPr/>
          <p:nvPr/>
        </p:nvSpPr>
        <p:spPr>
          <a:xfrm>
            <a:off x="1888696" y="3735440"/>
            <a:ext cx="1531188" cy="369332"/>
          </a:xfrm>
          <a:prstGeom prst="rect">
            <a:avLst/>
          </a:prstGeom>
        </p:spPr>
        <p:txBody>
          <a:bodyPr wrap="none">
            <a:spAutoFit/>
          </a:bodyPr>
          <a:lstStyle/>
          <a:p>
            <a:pPr algn="ctr"/>
            <a:r>
              <a:rPr lang="en-US" dirty="0"/>
              <a:t>Secret value:</a:t>
            </a:r>
          </a:p>
        </p:txBody>
      </p:sp>
      <p:pic>
        <p:nvPicPr>
          <p:cNvPr id="17" name="Picture 16">
            <a:extLst>
              <a:ext uri="{FF2B5EF4-FFF2-40B4-BE49-F238E27FC236}">
                <a16:creationId xmlns:a16="http://schemas.microsoft.com/office/drawing/2014/main" id="{17B17E66-A3A8-46C6-8B8B-089C04C6DA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1699" y="3087591"/>
            <a:ext cx="255037" cy="242811"/>
          </a:xfrm>
          <a:prstGeom prst="rect">
            <a:avLst/>
          </a:prstGeom>
        </p:spPr>
      </p:pic>
    </p:spTree>
    <p:extLst>
      <p:ext uri="{BB962C8B-B14F-4D97-AF65-F5344CB8AC3E}">
        <p14:creationId xmlns:p14="http://schemas.microsoft.com/office/powerpoint/2010/main" val="257387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E9291-629A-4121-915C-AD6C22617C17}"/>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F1255A55-6F99-4D85-8D02-96BDCFBC382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02F97D7-3F41-4009-8A98-0FD7D923CFE4}"/>
              </a:ext>
            </a:extLst>
          </p:cNvPr>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a:extLst>
              <a:ext uri="{FF2B5EF4-FFF2-40B4-BE49-F238E27FC236}">
                <a16:creationId xmlns:a16="http://schemas.microsoft.com/office/drawing/2014/main" id="{C14B677C-38AF-4709-9289-A8B2F8E9769F}"/>
              </a:ext>
            </a:extLst>
          </p:cNvPr>
          <p:cNvSpPr>
            <a:spLocks noGrp="1"/>
          </p:cNvSpPr>
          <p:nvPr>
            <p:ph type="title"/>
          </p:nvPr>
        </p:nvSpPr>
        <p:spPr/>
        <p:txBody>
          <a:bodyPr/>
          <a:lstStyle/>
          <a:p>
            <a:r>
              <a:rPr lang="en-US" dirty="0"/>
              <a:t>User Attention for Confidentiality</a:t>
            </a:r>
          </a:p>
        </p:txBody>
      </p:sp>
      <p:sp>
        <p:nvSpPr>
          <p:cNvPr id="11" name="Rectangle 10">
            <a:extLst>
              <a:ext uri="{FF2B5EF4-FFF2-40B4-BE49-F238E27FC236}">
                <a16:creationId xmlns:a16="http://schemas.microsoft.com/office/drawing/2014/main" id="{CF7DA31E-1472-437B-9FC3-CB5E1909ACFF}"/>
              </a:ext>
            </a:extLst>
          </p:cNvPr>
          <p:cNvSpPr/>
          <p:nvPr/>
        </p:nvSpPr>
        <p:spPr>
          <a:xfrm>
            <a:off x="0" y="0"/>
            <a:ext cx="12187238" cy="68580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FD0DBFC6-27BE-4F5F-B532-29B363C89C24}"/>
              </a:ext>
            </a:extLst>
          </p:cNvPr>
          <p:cNvSpPr/>
          <p:nvPr/>
        </p:nvSpPr>
        <p:spPr>
          <a:xfrm>
            <a:off x="1079020" y="1813504"/>
            <a:ext cx="9296400" cy="3810000"/>
          </a:xfrm>
          <a:prstGeom prst="roundRect">
            <a:avLst>
              <a:gd name="adj" fmla="val 7204"/>
            </a:avLst>
          </a:prstGeom>
          <a:solidFill>
            <a:srgbClr val="FEB6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04A59A9-129C-417E-B567-E8DBD70FD0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6819" y="4259263"/>
            <a:ext cx="1143000" cy="1143000"/>
          </a:xfrm>
          <a:prstGeom prst="rect">
            <a:avLst/>
          </a:prstGeom>
        </p:spPr>
      </p:pic>
      <p:sp>
        <p:nvSpPr>
          <p:cNvPr id="10" name="Rectangle: Rounded Corners 9">
            <a:extLst>
              <a:ext uri="{FF2B5EF4-FFF2-40B4-BE49-F238E27FC236}">
                <a16:creationId xmlns:a16="http://schemas.microsoft.com/office/drawing/2014/main" id="{C566DDE1-060E-41AB-BB22-218F4D8E3F33}"/>
              </a:ext>
            </a:extLst>
          </p:cNvPr>
          <p:cNvSpPr/>
          <p:nvPr/>
        </p:nvSpPr>
        <p:spPr>
          <a:xfrm>
            <a:off x="1828344" y="1592714"/>
            <a:ext cx="1752599" cy="464686"/>
          </a:xfrm>
          <a:prstGeom prst="roundRect">
            <a:avLst>
              <a:gd name="adj" fmla="val 2777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Untrusted UI</a:t>
            </a:r>
          </a:p>
        </p:txBody>
      </p:sp>
      <p:sp>
        <p:nvSpPr>
          <p:cNvPr id="14" name="Rectangle: Rounded Corners 13">
            <a:extLst>
              <a:ext uri="{FF2B5EF4-FFF2-40B4-BE49-F238E27FC236}">
                <a16:creationId xmlns:a16="http://schemas.microsoft.com/office/drawing/2014/main" id="{54F806ED-C48E-4DEA-82A5-B1199E0F200F}"/>
              </a:ext>
            </a:extLst>
          </p:cNvPr>
          <p:cNvSpPr/>
          <p:nvPr/>
        </p:nvSpPr>
        <p:spPr>
          <a:xfrm>
            <a:off x="3121819" y="3700883"/>
            <a:ext cx="1752599" cy="464686"/>
          </a:xfrm>
          <a:prstGeom prst="roundRect">
            <a:avLst>
              <a:gd name="adj" fmla="val 15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544EE18C-2B3F-4626-A6B0-5C509E2E1388}"/>
              </a:ext>
            </a:extLst>
          </p:cNvPr>
          <p:cNvSpPr/>
          <p:nvPr/>
        </p:nvSpPr>
        <p:spPr>
          <a:xfrm>
            <a:off x="1583896" y="3735440"/>
            <a:ext cx="1531188" cy="369332"/>
          </a:xfrm>
          <a:prstGeom prst="rect">
            <a:avLst/>
          </a:prstGeom>
        </p:spPr>
        <p:txBody>
          <a:bodyPr wrap="none">
            <a:spAutoFit/>
          </a:bodyPr>
          <a:lstStyle/>
          <a:p>
            <a:pPr algn="ctr"/>
            <a:r>
              <a:rPr lang="en-US" dirty="0"/>
              <a:t>Secret value:</a:t>
            </a:r>
          </a:p>
        </p:txBody>
      </p:sp>
    </p:spTree>
    <p:extLst>
      <p:ext uri="{BB962C8B-B14F-4D97-AF65-F5344CB8AC3E}">
        <p14:creationId xmlns:p14="http://schemas.microsoft.com/office/powerpoint/2010/main" val="350142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96CECC-846B-4473-8753-7284E581BFF0}"/>
              </a:ext>
            </a:extLst>
          </p:cNvPr>
          <p:cNvSpPr>
            <a:spLocks noGrp="1"/>
          </p:cNvSpPr>
          <p:nvPr>
            <p:ph idx="1"/>
          </p:nvPr>
        </p:nvSpPr>
        <p:spPr/>
        <p:txBody>
          <a:bodyPr/>
          <a:lstStyle/>
          <a:p>
            <a:r>
              <a:rPr lang="en-US" dirty="0"/>
              <a:t>Cannot be an automatic mechanism</a:t>
            </a:r>
          </a:p>
          <a:p>
            <a:pPr lvl="1"/>
            <a:r>
              <a:rPr lang="en-US" dirty="0"/>
              <a:t>Attacker can imitate that</a:t>
            </a:r>
          </a:p>
          <a:p>
            <a:pPr marL="361950" lvl="1" indent="0">
              <a:buNone/>
            </a:pPr>
            <a:endParaRPr lang="en-US" dirty="0"/>
          </a:p>
          <a:p>
            <a:r>
              <a:rPr lang="en-US" dirty="0"/>
              <a:t>Triggered by the user</a:t>
            </a:r>
          </a:p>
          <a:p>
            <a:pPr lvl="1"/>
            <a:r>
              <a:rPr lang="en-US" dirty="0"/>
              <a:t>Outside the control of the attacker</a:t>
            </a:r>
          </a:p>
          <a:p>
            <a:pPr lvl="1"/>
            <a:endParaRPr lang="en-US" dirty="0"/>
          </a:p>
          <a:p>
            <a:r>
              <a:rPr lang="en-US" dirty="0"/>
              <a:t>Secure attention sequence (SAS)</a:t>
            </a:r>
          </a:p>
          <a:p>
            <a:pPr lvl="1"/>
            <a:r>
              <a:rPr lang="en-US" dirty="0"/>
              <a:t>Well-known mechanism</a:t>
            </a:r>
          </a:p>
          <a:p>
            <a:pPr lvl="1"/>
            <a:r>
              <a:rPr lang="en-US" dirty="0"/>
              <a:t>Ctrl + Alt + Delete</a:t>
            </a:r>
          </a:p>
          <a:p>
            <a:pPr lvl="1"/>
            <a:r>
              <a:rPr lang="en-US" dirty="0"/>
              <a:t>Intercepted by the IOHub first</a:t>
            </a:r>
          </a:p>
          <a:p>
            <a:endParaRPr lang="en-US" dirty="0"/>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539F77BB-A1A3-4AE9-81A1-7F946F40446D}"/>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560577CD-476F-4A4A-AD55-430FD7A2747A}"/>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1C30709-0759-422F-8DE5-A9A6EAC8B598}"/>
              </a:ext>
            </a:extLst>
          </p:cNvPr>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a:extLst>
              <a:ext uri="{FF2B5EF4-FFF2-40B4-BE49-F238E27FC236}">
                <a16:creationId xmlns:a16="http://schemas.microsoft.com/office/drawing/2014/main" id="{2173B39A-1DCF-4A67-B7EA-76B6BC7FB474}"/>
              </a:ext>
            </a:extLst>
          </p:cNvPr>
          <p:cNvSpPr>
            <a:spLocks noGrp="1"/>
          </p:cNvSpPr>
          <p:nvPr>
            <p:ph type="title"/>
          </p:nvPr>
        </p:nvSpPr>
        <p:spPr/>
        <p:txBody>
          <a:bodyPr/>
          <a:lstStyle/>
          <a:p>
            <a:r>
              <a:rPr lang="en-US" dirty="0"/>
              <a:t>User Attention for Confidentiality</a:t>
            </a:r>
          </a:p>
        </p:txBody>
      </p:sp>
    </p:spTree>
    <p:extLst>
      <p:ext uri="{BB962C8B-B14F-4D97-AF65-F5344CB8AC3E}">
        <p14:creationId xmlns:p14="http://schemas.microsoft.com/office/powerpoint/2010/main" val="2502948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57</a:t>
            </a:fld>
            <a:endParaRPr lang="en-GB" dirty="0"/>
          </a:p>
        </p:txBody>
      </p:sp>
      <p:sp>
        <p:nvSpPr>
          <p:cNvPr id="6" name="Title 5"/>
          <p:cNvSpPr>
            <a:spLocks noGrp="1"/>
          </p:cNvSpPr>
          <p:nvPr>
            <p:ph type="title"/>
          </p:nvPr>
        </p:nvSpPr>
        <p:spPr/>
        <p:txBody>
          <a:bodyPr/>
          <a:lstStyle/>
          <a:p>
            <a:r>
              <a:rPr lang="en-US" dirty="0"/>
              <a:t>Prototype and TCB</a:t>
            </a:r>
          </a:p>
        </p:txBody>
      </p:sp>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1"/>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pic>
        <p:nvPicPr>
          <p:cNvPr id="10" name="Picture 9">
            <a:extLst>
              <a:ext uri="{FF2B5EF4-FFF2-40B4-BE49-F238E27FC236}">
                <a16:creationId xmlns:a16="http://schemas.microsoft.com/office/drawing/2014/main" id="{B507E0E7-8C42-4FDF-BD00-0FE16E616D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354" y="1575628"/>
            <a:ext cx="4252855" cy="4496530"/>
          </a:xfrm>
          <a:prstGeom prst="rect">
            <a:avLst/>
          </a:prstGeom>
        </p:spPr>
      </p:pic>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58</a:t>
            </a:fld>
            <a:endParaRPr lang="en-GB" dirty="0"/>
          </a:p>
        </p:txBody>
      </p:sp>
      <p:sp>
        <p:nvSpPr>
          <p:cNvPr id="6" name="Title 5"/>
          <p:cNvSpPr>
            <a:spLocks noGrp="1"/>
          </p:cNvSpPr>
          <p:nvPr>
            <p:ph type="title"/>
          </p:nvPr>
        </p:nvSpPr>
        <p:spPr>
          <a:xfrm>
            <a:off x="323850" y="620714"/>
            <a:ext cx="11537950" cy="972000"/>
          </a:xfrm>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3D0B968-7B10-4223-BAA0-0482A18642B4}"/>
              </a:ext>
            </a:extLst>
          </p:cNvPr>
          <p:cNvPicPr>
            <a:picLocks noChangeAspect="1"/>
          </p:cNvPicPr>
          <p:nvPr/>
        </p:nvPicPr>
        <p:blipFill>
          <a:blip r:embed="rId4"/>
          <a:stretch>
            <a:fillRect/>
          </a:stretch>
        </p:blipFill>
        <p:spPr>
          <a:xfrm>
            <a:off x="5789559" y="1447800"/>
            <a:ext cx="6190807" cy="3572031"/>
          </a:xfrm>
          <a:prstGeom prst="rect">
            <a:avLst/>
          </a:prstGeom>
        </p:spPr>
      </p:pic>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3" end="3"/>
                                            </p:txEl>
                                          </p:spTgt>
                                        </p:tgtEl>
                                        <p:attrNameLst>
                                          <p:attrName>style.visibility</p:attrName>
                                        </p:attrNameLst>
                                      </p:cBhvr>
                                      <p:to>
                                        <p:strVal val="visible"/>
                                      </p:to>
                                    </p:set>
                                    <p:animEffect transition="in" filter="fade">
                                      <p:cBhvr>
                                        <p:cTn id="16" dur="500"/>
                                        <p:tgtEl>
                                          <p:spTgt spid="1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500"/>
                                        <p:tgtEl>
                                          <p:spTgt spid="1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1BEC5-2ECD-4C08-B951-80C06B1158B0}"/>
              </a:ext>
            </a:extLst>
          </p:cNvPr>
          <p:cNvSpPr>
            <a:spLocks noGrp="1"/>
          </p:cNvSpPr>
          <p:nvPr>
            <p:ph idx="1"/>
          </p:nvPr>
        </p:nvSpPr>
        <p:spPr/>
        <p:txBody>
          <a:bodyPr/>
          <a:lstStyle/>
          <a:p>
            <a:r>
              <a:rPr lang="en-US" dirty="0"/>
              <a:t>Trusted path is an intractable problem</a:t>
            </a:r>
          </a:p>
          <a:p>
            <a:pPr lvl="1"/>
            <a:r>
              <a:rPr lang="en-US" dirty="0"/>
              <a:t>System and human interaction</a:t>
            </a:r>
          </a:p>
          <a:p>
            <a:r>
              <a:rPr lang="en-US" dirty="0"/>
              <a:t>Fairly crowded space</a:t>
            </a:r>
          </a:p>
          <a:p>
            <a:pPr lvl="1"/>
            <a:r>
              <a:rPr lang="en-US" dirty="0"/>
              <a:t>Fundamentals are overlooked</a:t>
            </a:r>
          </a:p>
          <a:p>
            <a:pPr lvl="1"/>
            <a:r>
              <a:rPr lang="en-US" dirty="0"/>
              <a:t>Not just a system-building problem</a:t>
            </a:r>
          </a:p>
          <a:p>
            <a:r>
              <a:rPr lang="en-US" dirty="0"/>
              <a:t>Fundamental security properties</a:t>
            </a:r>
          </a:p>
          <a:p>
            <a:r>
              <a:rPr lang="en-US" dirty="0"/>
              <a:t>Human perception</a:t>
            </a:r>
          </a:p>
          <a:p>
            <a:pPr lvl="1"/>
            <a:r>
              <a:rPr lang="en-US" dirty="0"/>
              <a:t>Different mechanisms for Integrity, and confidentiality</a:t>
            </a:r>
          </a:p>
          <a:p>
            <a:r>
              <a:rPr lang="en-US" dirty="0"/>
              <a:t>How to build more systems around it</a:t>
            </a:r>
          </a:p>
        </p:txBody>
      </p:sp>
      <p:sp>
        <p:nvSpPr>
          <p:cNvPr id="3" name="Date Placeholder 2">
            <a:extLst>
              <a:ext uri="{FF2B5EF4-FFF2-40B4-BE49-F238E27FC236}">
                <a16:creationId xmlns:a16="http://schemas.microsoft.com/office/drawing/2014/main" id="{1235894D-3DB0-4040-AA9B-F6B53719BDA2}"/>
              </a:ext>
            </a:extLst>
          </p:cNvPr>
          <p:cNvSpPr>
            <a:spLocks noGrp="1"/>
          </p:cNvSpPr>
          <p:nvPr>
            <p:ph type="dt" sz="half" idx="10"/>
          </p:nvPr>
        </p:nvSpPr>
        <p:spPr/>
        <p:txBody>
          <a:bodyPr/>
          <a:lstStyle/>
          <a:p>
            <a:fld id="{2E351574-DE3B-48D4-BB21-472FD18DCB9D}" type="datetime1">
              <a:rPr lang="en-US" smtClean="0"/>
              <a:t>6/15/2021</a:t>
            </a:fld>
            <a:endParaRPr lang="en-GB" dirty="0"/>
          </a:p>
        </p:txBody>
      </p:sp>
      <p:sp>
        <p:nvSpPr>
          <p:cNvPr id="4" name="Footer Placeholder 3">
            <a:extLst>
              <a:ext uri="{FF2B5EF4-FFF2-40B4-BE49-F238E27FC236}">
                <a16:creationId xmlns:a16="http://schemas.microsoft.com/office/drawing/2014/main" id="{F5BC2183-B245-41D8-92AC-13F3EC84BA0B}"/>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CADE247-7B29-425A-9D1F-68A715AC4D91}"/>
              </a:ext>
            </a:extLst>
          </p:cNvPr>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a:extLst>
              <a:ext uri="{FF2B5EF4-FFF2-40B4-BE49-F238E27FC236}">
                <a16:creationId xmlns:a16="http://schemas.microsoft.com/office/drawing/2014/main" id="{DCA69111-7F8C-4A3C-B3E4-27EA50C4E556}"/>
              </a:ext>
            </a:extLst>
          </p:cNvPr>
          <p:cNvSpPr>
            <a:spLocks noGrp="1"/>
          </p:cNvSpPr>
          <p:nvPr>
            <p:ph type="title"/>
          </p:nvPr>
        </p:nvSpPr>
        <p:spPr/>
        <p:txBody>
          <a:bodyPr/>
          <a:lstStyle/>
          <a:p>
            <a:r>
              <a:rPr lang="en-US" dirty="0"/>
              <a:t>What do we learn?</a:t>
            </a:r>
          </a:p>
        </p:txBody>
      </p:sp>
    </p:spTree>
    <p:extLst>
      <p:ext uri="{BB962C8B-B14F-4D97-AF65-F5344CB8AC3E}">
        <p14:creationId xmlns:p14="http://schemas.microsoft.com/office/powerpoint/2010/main" val="1830220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r>
              <a:rPr lang="en-GB" dirty="0"/>
              <a:t>6</a:t>
            </a:r>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4795034" y="4821540"/>
            <a:ext cx="2595582" cy="646331"/>
          </a:xfrm>
          <a:prstGeom prst="rect">
            <a:avLst/>
          </a:prstGeom>
        </p:spPr>
        <p:txBody>
          <a:bodyPr wrap="none">
            <a:spAutoFit/>
          </a:bodyPr>
          <a:lstStyle/>
          <a:p>
            <a:r>
              <a:rPr lang="en-US" sz="3600" dirty="0"/>
              <a:t>Thank you! </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Server sends messages : HTML, JS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𝑚</m:t>
                    </m:r>
                  </m:oMath>
                </a14:m>
                <a:r>
                  <a:rPr lang="en-US" dirty="0"/>
                  <a:t> </a:t>
                </a:r>
              </a:p>
              <a:p>
                <a:r>
                  <a:rPr lang="en-US" dirty="0"/>
                  <a:t>All modalities of inputs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𝐼</m:t>
                    </m:r>
                  </m:oMath>
                </a14:m>
                <a:endParaRPr lang="en-US" dirty="0"/>
              </a:p>
              <a:p>
                <a:pPr lvl="1"/>
                <a14:m>
                  <m:oMath xmlns:m="http://schemas.openxmlformats.org/officeDocument/2006/math">
                    <m:r>
                      <a:rPr lang="en-US" b="0" i="1" smtClean="0">
                        <a:latin typeface="Cambria Math" panose="02040503050406030204" pitchFamily="18" charset="0"/>
                      </a:rPr>
                      <m:t>𝐼𝑛𝑝𝑢𝑡</m:t>
                    </m:r>
                    <m:d>
                      <m:dPr>
                        <m:ctrlPr>
                          <a:rPr lang="en-US" b="0" i="1" smtClean="0">
                            <a:latin typeface="Cambria Math" panose="02040503050406030204" pitchFamily="18" charset="0"/>
                          </a:rPr>
                        </m:ctrlPr>
                      </m:dP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endParaRPr lang="en-US" dirty="0"/>
              </a:p>
              <a:p>
                <a:r>
                  <a:rPr lang="en-US" dirty="0"/>
                  <a:t>Host (browser, GPU render, etc.) transforms: </a:t>
                </a:r>
                <a14:m>
                  <m:oMath xmlns:m="http://schemas.openxmlformats.org/officeDocument/2006/math">
                    <m:r>
                      <a:rPr lang="en-US" b="0" i="0" smtClean="0">
                        <a:latin typeface="Cambria Math" panose="02040503050406030204" pitchFamily="18" charset="0"/>
                      </a:rPr>
                      <m:t> </m:t>
                    </m:r>
                    <m:r>
                      <m:rPr>
                        <m:sty m:val="p"/>
                      </m:rPr>
                      <a:rPr lang="en-US" b="0" i="0" smtClean="0">
                        <a:latin typeface="Cambria Math" panose="02040503050406030204" pitchFamily="18" charset="0"/>
                      </a:rPr>
                      <m:t>m</m:t>
                    </m:r>
                    <m:r>
                      <a:rPr lang="en-US" b="0" i="0" smtClean="0">
                        <a:latin typeface="Cambria Math" panose="02040503050406030204" pitchFamily="18" charset="0"/>
                      </a:rPr>
                      <m:t>,</m:t>
                    </m:r>
                    <m:r>
                      <m:rPr>
                        <m:sty m:val="p"/>
                      </m:rPr>
                      <a:rPr lang="en-US" b="0" i="0" smtClean="0">
                        <a:latin typeface="Cambria Math" panose="02040503050406030204" pitchFamily="18" charset="0"/>
                      </a:rPr>
                      <m:t>I</m:t>
                    </m:r>
                    <m:r>
                      <a:rPr lang="en-US" b="0" i="0"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𝑚</m:t>
                    </m:r>
                    <m:r>
                      <a:rPr lang="en-US" b="0" i="1" smtClean="0">
                        <a:latin typeface="Cambria Math" panose="02040503050406030204" pitchFamily="18" charset="0"/>
                      </a:rPr>
                      <m:t>]</m:t>
                    </m:r>
                  </m:oMath>
                </a14:m>
                <a:r>
                  <a:rPr lang="en-US" dirty="0"/>
                  <a:t> </a:t>
                </a:r>
              </a:p>
              <a:p>
                <a:pPr lvl="1"/>
                <a14:m>
                  <m:oMath xmlns:m="http://schemas.openxmlformats.org/officeDocument/2006/math">
                    <m:r>
                      <a:rPr lang="en-US" b="0" i="1" smtClean="0">
                        <a:latin typeface="Cambria Math" panose="02040503050406030204" pitchFamily="18" charset="0"/>
                      </a:rPr>
                      <m:t>𝑇𝑟𝑎𝑛𝑠𝑓𝑜𝑟𝑚</m:t>
                    </m:r>
                    <m:d>
                      <m:dPr>
                        <m:ctrlPr>
                          <a:rPr lang="en-US" b="0" i="1" smtClean="0">
                            <a:latin typeface="Cambria Math" panose="02040503050406030204" pitchFamily="18" charset="0"/>
                          </a:rPr>
                        </m:ctrlPr>
                      </m:dPr>
                      <m:e/>
                    </m:d>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lvl="1"/>
                <a:endParaRPr lang="en-US" dirty="0"/>
              </a:p>
              <a:p>
                <a:r>
                  <a:rPr lang="en-US" dirty="0"/>
                  <a:t>Host is attacker-controlled </a:t>
                </a:r>
                <a14:m>
                  <m:oMath xmlns:m="http://schemas.openxmlformats.org/officeDocument/2006/math">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e>
                    </m:d>
                  </m:oMath>
                </a14:m>
                <a:endParaRPr lang="en-US" dirty="0"/>
              </a:p>
              <a:p>
                <a:r>
                  <a:rPr lang="en-US" dirty="0"/>
                  <a:t>Output integrity </a:t>
                </a:r>
                <a14:m>
                  <m:oMath xmlns:m="http://schemas.openxmlformats.org/officeDocument/2006/math">
                    <m:r>
                      <a:rPr lang="en-US" b="0" i="1" smtClean="0">
                        <a:latin typeface="Cambria Math" panose="02040503050406030204" pitchFamily="18" charset="0"/>
                      </a:rPr>
                      <m:t>→</m:t>
                    </m:r>
                  </m:oMath>
                </a14:m>
                <a:r>
                  <a:rPr lang="en-US" dirty="0"/>
                  <a:t> Users need to report back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𝑚</m:t>
                        </m:r>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445B19BE-9712-4D5A-A0D4-6648D618BC36}"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How to Build a Trusted Path</a:t>
            </a:r>
          </a:p>
        </p:txBody>
      </p:sp>
    </p:spTree>
    <p:extLst>
      <p:ext uri="{BB962C8B-B14F-4D97-AF65-F5344CB8AC3E}">
        <p14:creationId xmlns:p14="http://schemas.microsoft.com/office/powerpoint/2010/main" val="4073522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fade">
                                      <p:cBhvr>
                                        <p:cTn id="20" dur="500"/>
                                        <p:tgtEl>
                                          <p:spTgt spid="2">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Sever sends </a:t>
                </a:r>
                <a14:m>
                  <m:oMath xmlns:m="http://schemas.openxmlformats.org/officeDocument/2006/math">
                    <m:r>
                      <a:rPr lang="en-US" i="1" dirty="0" smtClean="0">
                        <a:latin typeface="Cambria Math" panose="02040503050406030204" pitchFamily="18" charset="0"/>
                      </a:rPr>
                      <m:t>𝑚</m:t>
                    </m:r>
                  </m:oMath>
                </a14:m>
                <a:endParaRPr lang="en-US" dirty="0"/>
              </a:p>
              <a:p>
                <a:r>
                  <a:rPr lang="en-US" dirty="0"/>
                  <a:t>Server knows </a:t>
                </a:r>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𝑚</m:t>
                        </m:r>
                      </m:e>
                    </m:d>
                  </m:oMath>
                </a14:m>
                <a:endParaRPr lang="en-US" dirty="0"/>
              </a:p>
              <a:p>
                <a:r>
                  <a:rPr lang="en-US" dirty="0"/>
                  <a:t>Given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𝑚</m:t>
                        </m:r>
                      </m:e>
                    </m:d>
                  </m:oMath>
                </a14:m>
                <a:r>
                  <a:rPr lang="en-US" dirty="0"/>
                  <a:t>, correct input is </a:t>
                </a:r>
                <a14:m>
                  <m:oMath xmlns:m="http://schemas.openxmlformats.org/officeDocument/2006/math">
                    <m:r>
                      <a:rPr lang="en-US" b="0" i="1" dirty="0" smtClean="0">
                        <a:latin typeface="Cambria Math" panose="02040503050406030204" pitchFamily="18" charset="0"/>
                      </a:rPr>
                      <m:t>𝐼</m:t>
                    </m:r>
                  </m:oMath>
                </a14:m>
                <a:endParaRPr lang="en-US" dirty="0"/>
              </a:p>
              <a:p>
                <a:r>
                  <a:rPr lang="en-US" dirty="0"/>
                  <a:t>Host sends </a:t>
                </a:r>
                <a14:m>
                  <m:oMath xmlns:m="http://schemas.openxmlformats.org/officeDocument/2006/math">
                    <m:d>
                      <m:dPr>
                        <m:begChr m:val="["/>
                        <m:endChr m:val="]"/>
                        <m:ctrlPr>
                          <a:rPr lang="en-US" b="0"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𝑚</m:t>
                            </m:r>
                          </m:e>
                          <m:sup>
                            <m:r>
                              <a:rPr lang="en-US" b="0" i="1" dirty="0" smtClean="0">
                                <a:latin typeface="Cambria Math" panose="02040503050406030204" pitchFamily="18" charset="0"/>
                              </a:rPr>
                              <m:t>′</m:t>
                            </m:r>
                          </m:sup>
                        </m:sSup>
                      </m:e>
                    </m:d>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𝑚</m:t>
                        </m:r>
                      </m:e>
                    </m:d>
                  </m:oMath>
                </a14:m>
                <a:r>
                  <a:rPr lang="en-US" b="0" dirty="0"/>
                  <a:t>  </a:t>
                </a:r>
                <a:r>
                  <a:rPr lang="en-US" b="0" dirty="0">
                    <a:solidFill>
                      <a:srgbClr val="FF0000"/>
                    </a:solidFill>
                  </a:rPr>
                  <a:t>Output integrity</a:t>
                </a:r>
              </a:p>
              <a:p>
                <a:r>
                  <a:rPr lang="en-US" dirty="0"/>
                  <a:t>User sends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oMath>
                </a14:m>
                <a:r>
                  <a:rPr lang="en-US" dirty="0">
                    <a:solidFill>
                      <a:srgbClr val="FF0000"/>
                    </a:solidFill>
                  </a:rPr>
                  <a:t> Input integrity</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F05408A8-5580-4DC7-A5CA-7D8CC9EFE39C}"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p:txBody>
          <a:bodyPr/>
          <a:lstStyle/>
          <a:p>
            <a:r>
              <a:rPr lang="en-US" dirty="0"/>
              <a:t>Definition: Violation of Input/output Integrity</a:t>
            </a:r>
          </a:p>
        </p:txBody>
      </p:sp>
      <p:pic>
        <p:nvPicPr>
          <p:cNvPr id="7" name="Picture 6"/>
          <p:cNvPicPr>
            <a:picLocks noChangeAspect="1"/>
          </p:cNvPicPr>
          <p:nvPr/>
        </p:nvPicPr>
        <p:blipFill>
          <a:blip r:embed="rId3"/>
          <a:stretch>
            <a:fillRect/>
          </a:stretch>
        </p:blipFill>
        <p:spPr>
          <a:xfrm>
            <a:off x="6550819" y="1981200"/>
            <a:ext cx="4924441" cy="1371600"/>
          </a:xfrm>
          <a:prstGeom prst="rect">
            <a:avLst/>
          </a:prstGeom>
        </p:spPr>
      </p:pic>
    </p:spTree>
    <p:extLst>
      <p:ext uri="{BB962C8B-B14F-4D97-AF65-F5344CB8AC3E}">
        <p14:creationId xmlns:p14="http://schemas.microsoft.com/office/powerpoint/2010/main" val="10888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CF33D75-05DE-4B36-80B3-015E165B8BB8}" type="datetime1">
              <a:rPr lang="en-US" smtClean="0"/>
              <a:t>6/15/2021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p:txBody>
          <a:bodyPr/>
          <a:lstStyle/>
          <a:p>
            <a:r>
              <a:rPr lang="en-US" dirty="0"/>
              <a:t>Verification</a:t>
            </a:r>
          </a:p>
        </p:txBody>
      </p:sp>
      <mc:AlternateContent xmlns:mc="http://schemas.openxmlformats.org/markup-compatibility/2006" xmlns:a14="http://schemas.microsoft.com/office/drawing/2010/main">
        <mc:Choice Requires="a14">
          <p:sp>
            <p:nvSpPr>
              <p:cNvPr id="12" name="Rectangle 11"/>
              <p:cNvSpPr/>
              <p:nvPr/>
            </p:nvSpPr>
            <p:spPr>
              <a:xfrm>
                <a:off x="2794800"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2794800" y="3774362"/>
                <a:ext cx="430759" cy="369332"/>
              </a:xfrm>
              <a:prstGeom prst="rect">
                <a:avLst/>
              </a:prstGeom>
              <a:blipFill>
                <a:blip r:embed="rId7"/>
                <a:stretch>
                  <a:fillRect/>
                </a:stretch>
              </a:blipFill>
            </p:spPr>
            <p:txBody>
              <a:bodyPr/>
              <a:lstStyle/>
              <a:p>
                <a:r>
                  <a:rPr lang="en-US">
                    <a:noFill/>
                  </a:rPr>
                  <a:t> </a:t>
                </a:r>
              </a:p>
            </p:txBody>
          </p:sp>
        </mc:Fallback>
      </mc:AlternateContent>
      <p:grpSp>
        <p:nvGrpSpPr>
          <p:cNvPr id="16" name="Group 15"/>
          <p:cNvGrpSpPr/>
          <p:nvPr/>
        </p:nvGrpSpPr>
        <p:grpSpPr>
          <a:xfrm>
            <a:off x="150830" y="3352800"/>
            <a:ext cx="1621607" cy="2045732"/>
            <a:chOff x="150830" y="3352800"/>
            <a:chExt cx="1621607" cy="2045732"/>
          </a:xfrm>
        </p:grpSpPr>
        <mc:AlternateContent xmlns:mc="http://schemas.openxmlformats.org/markup-compatibility/2006" xmlns:a14="http://schemas.microsoft.com/office/drawing/2010/main">
          <mc:Choice Requires="a14">
            <p:sp>
              <p:nvSpPr>
                <p:cNvPr id="11" name="Rectangle 10"/>
                <p:cNvSpPr/>
                <p:nvPr/>
              </p:nvSpPr>
              <p:spPr>
                <a:xfrm>
                  <a:off x="1347000" y="3774362"/>
                  <a:ext cx="4254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1</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47000" y="3774362"/>
                  <a:ext cx="4254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50830"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150830" y="5029200"/>
                  <a:ext cx="1613711" cy="369332"/>
                </a:xfrm>
                <a:prstGeom prst="rect">
                  <a:avLst/>
                </a:prstGeom>
                <a:blipFill>
                  <a:blip r:embed="rId9"/>
                  <a:stretch>
                    <a:fillRect b="-13115"/>
                  </a:stretch>
                </a:blipFill>
              </p:spPr>
              <p:txBody>
                <a:bodyPr/>
                <a:lstStyle/>
                <a:p>
                  <a:r>
                    <a:rPr lang="en-US">
                      <a:noFill/>
                    </a:rPr>
                    <a:t> </a:t>
                  </a:r>
                </a:p>
              </p:txBody>
            </p:sp>
          </mc:Fallback>
        </mc:AlternateContent>
        <p:cxnSp>
          <p:nvCxnSpPr>
            <p:cNvPr id="20" name="Curved Connector 19"/>
            <p:cNvCxnSpPr>
              <a:stCxn id="7" idx="1"/>
              <a:endCxn id="15" idx="0"/>
            </p:cNvCxnSpPr>
            <p:nvPr/>
          </p:nvCxnSpPr>
          <p:spPr>
            <a:xfrm rot="10800000" flipV="1">
              <a:off x="957687" y="3352800"/>
              <a:ext cx="182933" cy="1676400"/>
            </a:xfrm>
            <a:prstGeom prst="curvedConnector2">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1" idx="2"/>
            </p:cNvCxnSpPr>
            <p:nvPr/>
          </p:nvCxnSpPr>
          <p:spPr>
            <a:xfrm rot="5400000">
              <a:off x="918546" y="4388027"/>
              <a:ext cx="885506" cy="396841"/>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64541" y="3124200"/>
            <a:ext cx="1662078" cy="2089666"/>
            <a:chOff x="1764541" y="3124200"/>
            <a:chExt cx="1662078" cy="2089666"/>
          </a:xfrm>
        </p:grpSpPr>
        <mc:AlternateContent xmlns:mc="http://schemas.openxmlformats.org/markup-compatibility/2006" xmlns:a14="http://schemas.microsoft.com/office/drawing/2010/main">
          <mc:Choice Requires="a14">
            <p:sp>
              <p:nvSpPr>
                <p:cNvPr id="8" name="Rectangle 7"/>
                <p:cNvSpPr/>
                <p:nvPr/>
              </p:nvSpPr>
              <p:spPr>
                <a:xfrm>
                  <a:off x="25884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2</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2588419" y="3124200"/>
                  <a:ext cx="838200" cy="457200"/>
                </a:xfrm>
                <a:prstGeom prst="rect">
                  <a:avLst/>
                </a:prstGeom>
                <a:blipFill>
                  <a:blip r:embed="rId10"/>
                  <a:stretch>
                    <a:fillRect/>
                  </a:stretch>
                </a:blipFill>
                <a:ln w="19050"/>
              </p:spPr>
              <p:txBody>
                <a:bodyPr/>
                <a:lstStyle/>
                <a:p>
                  <a:r>
                    <a:rPr lang="en-US">
                      <a:noFill/>
                    </a:rPr>
                    <a:t> </a:t>
                  </a:r>
                </a:p>
              </p:txBody>
            </p:sp>
          </mc:Fallback>
        </mc:AlternateContent>
        <p:cxnSp>
          <p:nvCxnSpPr>
            <p:cNvPr id="24" name="Curved Connector 23"/>
            <p:cNvCxnSpPr>
              <a:stCxn id="15" idx="3"/>
              <a:endCxn id="8" idx="1"/>
            </p:cNvCxnSpPr>
            <p:nvPr/>
          </p:nvCxnSpPr>
          <p:spPr>
            <a:xfrm flipV="1">
              <a:off x="1764541" y="3352800"/>
              <a:ext cx="823878"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52668" y="3581402"/>
            <a:ext cx="1613711" cy="1817130"/>
            <a:chOff x="2152668" y="3581402"/>
            <a:chExt cx="1613711" cy="1817130"/>
          </a:xfrm>
        </p:grpSpPr>
        <mc:AlternateContent xmlns:mc="http://schemas.openxmlformats.org/markup-compatibility/2006" xmlns:a14="http://schemas.microsoft.com/office/drawing/2010/main">
          <mc:Choice Requires="a14">
            <p:sp>
              <p:nvSpPr>
                <p:cNvPr id="29" name="Rectangle 28"/>
                <p:cNvSpPr/>
                <p:nvPr/>
              </p:nvSpPr>
              <p:spPr>
                <a:xfrm>
                  <a:off x="2152668"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29" name="Rectangle 28"/>
                <p:cNvSpPr>
                  <a:spLocks noRot="1" noChangeAspect="1" noMove="1" noResize="1" noEditPoints="1" noAdjustHandles="1" noChangeArrowheads="1" noChangeShapeType="1" noTextEdit="1"/>
                </p:cNvSpPr>
                <p:nvPr/>
              </p:nvSpPr>
              <p:spPr>
                <a:xfrm>
                  <a:off x="2152668" y="5029200"/>
                  <a:ext cx="1613711" cy="369332"/>
                </a:xfrm>
                <a:prstGeom prst="rect">
                  <a:avLst/>
                </a:prstGeom>
                <a:blipFill>
                  <a:blip r:embed="rId11"/>
                  <a:stretch>
                    <a:fillRect b="-13115"/>
                  </a:stretch>
                </a:blipFill>
              </p:spPr>
              <p:txBody>
                <a:bodyPr/>
                <a:lstStyle/>
                <a:p>
                  <a:r>
                    <a:rPr lang="en-US">
                      <a:noFill/>
                    </a:rPr>
                    <a:t> </a:t>
                  </a:r>
                </a:p>
              </p:txBody>
            </p:sp>
          </mc:Fallback>
        </mc:AlternateContent>
        <p:cxnSp>
          <p:nvCxnSpPr>
            <p:cNvPr id="30" name="Curved Connector 29"/>
            <p:cNvCxnSpPr/>
            <p:nvPr/>
          </p:nvCxnSpPr>
          <p:spPr>
            <a:xfrm rot="5400000">
              <a:off x="1923903" y="4126671"/>
              <a:ext cx="1447801" cy="357263"/>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12" idx="2"/>
            </p:cNvCxnSpPr>
            <p:nvPr/>
          </p:nvCxnSpPr>
          <p:spPr>
            <a:xfrm rot="16200000" flipH="1">
              <a:off x="2720730" y="4433144"/>
              <a:ext cx="885511" cy="306610"/>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766379" y="3124200"/>
            <a:ext cx="1108040" cy="2089666"/>
            <a:chOff x="3766379" y="3124200"/>
            <a:chExt cx="1108040" cy="2089666"/>
          </a:xfrm>
        </p:grpSpPr>
        <mc:AlternateContent xmlns:mc="http://schemas.openxmlformats.org/markup-compatibility/2006" xmlns:a14="http://schemas.microsoft.com/office/drawing/2010/main">
          <mc:Choice Requires="a14">
            <p:sp>
              <p:nvSpPr>
                <p:cNvPr id="9" name="Rectangle 8"/>
                <p:cNvSpPr/>
                <p:nvPr/>
              </p:nvSpPr>
              <p:spPr>
                <a:xfrm>
                  <a:off x="40362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3</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4036219" y="3124200"/>
                  <a:ext cx="838200" cy="457200"/>
                </a:xfrm>
                <a:prstGeom prst="rect">
                  <a:avLst/>
                </a:prstGeom>
                <a:blipFill>
                  <a:blip r:embed="rId12"/>
                  <a:stretch>
                    <a:fillRect/>
                  </a:stretch>
                </a:blipFill>
                <a:ln w="19050"/>
              </p:spPr>
              <p:txBody>
                <a:bodyPr/>
                <a:lstStyle/>
                <a:p>
                  <a:r>
                    <a:rPr lang="en-US">
                      <a:noFill/>
                    </a:rPr>
                    <a:t> </a:t>
                  </a:r>
                </a:p>
              </p:txBody>
            </p:sp>
          </mc:Fallback>
        </mc:AlternateContent>
        <p:cxnSp>
          <p:nvCxnSpPr>
            <p:cNvPr id="42" name="Curved Connector 41"/>
            <p:cNvCxnSpPr>
              <a:stCxn id="29" idx="3"/>
              <a:endCxn id="9" idx="1"/>
            </p:cNvCxnSpPr>
            <p:nvPr/>
          </p:nvCxnSpPr>
          <p:spPr>
            <a:xfrm flipV="1">
              <a:off x="3766379" y="3352800"/>
              <a:ext cx="269840"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239939" y="3124200"/>
            <a:ext cx="6990300" cy="2274332"/>
            <a:chOff x="4239939" y="3124200"/>
            <a:chExt cx="6990300" cy="2274332"/>
          </a:xfrm>
        </p:grpSpPr>
        <mc:AlternateContent xmlns:mc="http://schemas.openxmlformats.org/markup-compatibility/2006" xmlns:a14="http://schemas.microsoft.com/office/drawing/2010/main">
          <mc:Choice Requires="a14">
            <p:sp>
              <p:nvSpPr>
                <p:cNvPr id="10" name="Rectangle 9"/>
                <p:cNvSpPr/>
                <p:nvPr/>
              </p:nvSpPr>
              <p:spPr>
                <a:xfrm>
                  <a:off x="1039203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10392039" y="3124200"/>
                  <a:ext cx="838200" cy="457200"/>
                </a:xfrm>
                <a:prstGeom prst="rect">
                  <a:avLst/>
                </a:prstGeom>
                <a:blipFill>
                  <a:blip r:embed="rId13"/>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239939" y="3774362"/>
                  <a:ext cx="4307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3</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4239939" y="3774362"/>
                  <a:ext cx="43075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0595759" y="3774362"/>
                  <a:ext cx="39805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10595759" y="3774362"/>
                  <a:ext cx="398058" cy="369332"/>
                </a:xfrm>
                <a:prstGeom prst="rect">
                  <a:avLst/>
                </a:prstGeom>
                <a:blipFill>
                  <a:blip r:embed="rId1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8432142" y="5029200"/>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46" name="Rectangle 45"/>
                <p:cNvSpPr>
                  <a:spLocks noRot="1" noChangeAspect="1" noMove="1" noResize="1" noEditPoints="1" noAdjustHandles="1" noChangeArrowheads="1" noChangeShapeType="1" noTextEdit="1"/>
                </p:cNvSpPr>
                <p:nvPr/>
              </p:nvSpPr>
              <p:spPr>
                <a:xfrm>
                  <a:off x="8432142" y="5029200"/>
                  <a:ext cx="1613711" cy="369332"/>
                </a:xfrm>
                <a:prstGeom prst="rect">
                  <a:avLst/>
                </a:prstGeom>
                <a:blipFill>
                  <a:blip r:embed="rId16"/>
                  <a:stretch>
                    <a:fillRect b="-13115"/>
                  </a:stretch>
                </a:blipFill>
              </p:spPr>
              <p:txBody>
                <a:bodyPr/>
                <a:lstStyle/>
                <a:p>
                  <a:r>
                    <a:rPr lang="en-US">
                      <a:noFill/>
                    </a:rPr>
                    <a:t> </a:t>
                  </a:r>
                </a:p>
              </p:txBody>
            </p:sp>
          </mc:Fallback>
        </mc:AlternateContent>
        <p:cxnSp>
          <p:nvCxnSpPr>
            <p:cNvPr id="47" name="Curved Connector 46"/>
            <p:cNvCxnSpPr>
              <a:stCxn id="46" idx="3"/>
              <a:endCxn id="10" idx="1"/>
            </p:cNvCxnSpPr>
            <p:nvPr/>
          </p:nvCxnSpPr>
          <p:spPr>
            <a:xfrm flipV="1">
              <a:off x="10045853" y="3352800"/>
              <a:ext cx="346186" cy="1861066"/>
            </a:xfrm>
            <a:prstGeom prst="curvedConnector3">
              <a:avLst>
                <a:gd name="adj1" fmla="val 50000"/>
              </a:avLst>
            </a:prstGeom>
            <a:ln w="19050" cap="sq">
              <a:solidFill>
                <a:srgbClr val="1269B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p:cNvSpPr/>
                <p:nvPr/>
              </p:nvSpPr>
              <p:spPr>
                <a:xfrm>
                  <a:off x="8650791"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1" name="Rectangle 50"/>
                <p:cNvSpPr>
                  <a:spLocks noRot="1" noChangeAspect="1" noMove="1" noResize="1" noEditPoints="1" noAdjustHandles="1" noChangeArrowheads="1" noChangeShapeType="1" noTextEdit="1"/>
                </p:cNvSpPr>
                <p:nvPr/>
              </p:nvSpPr>
              <p:spPr>
                <a:xfrm>
                  <a:off x="8650791" y="3124200"/>
                  <a:ext cx="838200" cy="457200"/>
                </a:xfrm>
                <a:prstGeom prst="rect">
                  <a:avLst/>
                </a:prstGeom>
                <a:blipFill>
                  <a:blip r:embed="rId17"/>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8854511" y="3774362"/>
                  <a:ext cx="6176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xmlns="">
            <p:sp>
              <p:nvSpPr>
                <p:cNvPr id="52" name="Rectangle 51"/>
                <p:cNvSpPr>
                  <a:spLocks noRot="1" noChangeAspect="1" noMove="1" noResize="1" noEditPoints="1" noAdjustHandles="1" noChangeArrowheads="1" noChangeShapeType="1" noTextEdit="1"/>
                </p:cNvSpPr>
                <p:nvPr/>
              </p:nvSpPr>
              <p:spPr>
                <a:xfrm>
                  <a:off x="8854511" y="3774362"/>
                  <a:ext cx="617670" cy="369332"/>
                </a:xfrm>
                <a:prstGeom prst="rect">
                  <a:avLst/>
                </a:prstGeom>
                <a:blipFill>
                  <a:blip r:embed="rId18"/>
                  <a:stretch>
                    <a:fillRect b="-1639"/>
                  </a:stretch>
                </a:blipFill>
              </p:spPr>
              <p:txBody>
                <a:bodyPr/>
                <a:lstStyle/>
                <a:p>
                  <a:r>
                    <a:rPr lang="en-US">
                      <a:noFill/>
                    </a:rPr>
                    <a:t> </a:t>
                  </a:r>
                </a:p>
              </p:txBody>
            </p:sp>
          </mc:Fallback>
        </mc:AlternateContent>
        <p:cxnSp>
          <p:nvCxnSpPr>
            <p:cNvPr id="53" name="Curved Connector 52"/>
            <p:cNvCxnSpPr>
              <a:stCxn id="51" idx="1"/>
              <a:endCxn id="46" idx="1"/>
            </p:cNvCxnSpPr>
            <p:nvPr/>
          </p:nvCxnSpPr>
          <p:spPr>
            <a:xfrm rot="10800000" flipV="1">
              <a:off x="8432143" y="3352800"/>
              <a:ext cx="218649" cy="1861066"/>
            </a:xfrm>
            <a:prstGeom prst="curvedConnector3">
              <a:avLst>
                <a:gd name="adj1" fmla="val 20455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52" idx="2"/>
            </p:cNvCxnSpPr>
            <p:nvPr/>
          </p:nvCxnSpPr>
          <p:spPr>
            <a:xfrm rot="16200000" flipH="1">
              <a:off x="8964526" y="4342514"/>
              <a:ext cx="910194" cy="512554"/>
            </a:xfrm>
            <a:prstGeom prst="curvedConnector3">
              <a:avLst>
                <a:gd name="adj1" fmla="val 50000"/>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Rectangle 62"/>
                <p:cNvSpPr/>
                <p:nvPr/>
              </p:nvSpPr>
              <p:spPr>
                <a:xfrm>
                  <a:off x="5936098" y="355733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oMath>
                    </m:oMathPara>
                  </a14:m>
                  <a:endParaRPr lang="en-US" sz="3200" dirty="0"/>
                </a:p>
              </p:txBody>
            </p:sp>
          </mc:Choice>
          <mc:Fallback xmlns="">
            <p:sp>
              <p:nvSpPr>
                <p:cNvPr id="63" name="Rectangle 62"/>
                <p:cNvSpPr>
                  <a:spLocks noRot="1" noChangeAspect="1" noMove="1" noResize="1" noEditPoints="1" noAdjustHandles="1" noChangeArrowheads="1" noChangeShapeType="1" noTextEdit="1"/>
                </p:cNvSpPr>
                <p:nvPr/>
              </p:nvSpPr>
              <p:spPr>
                <a:xfrm>
                  <a:off x="5936098" y="3557330"/>
                  <a:ext cx="607859" cy="584775"/>
                </a:xfrm>
                <a:prstGeom prst="rect">
                  <a:avLst/>
                </a:prstGeom>
                <a:blipFill>
                  <a:blip r:embed="rId19"/>
                  <a:stretch>
                    <a:fillRect/>
                  </a:stretch>
                </a:blipFill>
              </p:spPr>
              <p:txBody>
                <a:bodyPr/>
                <a:lstStyle/>
                <a:p>
                  <a:r>
                    <a:rPr lang="en-US">
                      <a:noFill/>
                    </a:rPr>
                    <a:t> </a:t>
                  </a:r>
                </a:p>
              </p:txBody>
            </p:sp>
          </mc:Fallback>
        </mc:AlternateContent>
      </p:grpSp>
      <p:grpSp>
        <p:nvGrpSpPr>
          <p:cNvPr id="2" name="Group 1"/>
          <p:cNvGrpSpPr/>
          <p:nvPr/>
        </p:nvGrpSpPr>
        <p:grpSpPr>
          <a:xfrm>
            <a:off x="752864" y="1458415"/>
            <a:ext cx="1613711" cy="2122985"/>
            <a:chOff x="752864" y="1458415"/>
            <a:chExt cx="1613711" cy="2122985"/>
          </a:xfrm>
        </p:grpSpPr>
        <mc:AlternateContent xmlns:mc="http://schemas.openxmlformats.org/markup-compatibility/2006" xmlns:a14="http://schemas.microsoft.com/office/drawing/2010/main">
          <mc:Choice Requires="a14">
            <p:sp>
              <p:nvSpPr>
                <p:cNvPr id="7" name="Rectangle 6"/>
                <p:cNvSpPr/>
                <p:nvPr/>
              </p:nvSpPr>
              <p:spPr>
                <a:xfrm>
                  <a:off x="1140619" y="3124200"/>
                  <a:ext cx="838200" cy="45720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e>
                            </m:d>
                          </m:e>
                          <m:sub>
                            <m:r>
                              <a:rPr lang="en-US" b="0" i="1" smtClean="0">
                                <a:latin typeface="Cambria Math" panose="02040503050406030204" pitchFamily="18" charset="0"/>
                              </a:rPr>
                              <m:t>1</m:t>
                            </m:r>
                          </m:sub>
                        </m:sSub>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40619" y="3124200"/>
                  <a:ext cx="838200" cy="457200"/>
                </a:xfrm>
                <a:prstGeom prst="rect">
                  <a:avLst/>
                </a:prstGeom>
                <a:blipFill>
                  <a:blip r:embed="rId20"/>
                  <a:stretch>
                    <a:fillRect/>
                  </a:stretch>
                </a:blipFill>
                <a:ln w="1905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1341166" y="1458415"/>
                  <a:ext cx="4467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m:t>
                        </m:r>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1341166" y="1458415"/>
                  <a:ext cx="446724"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52864" y="2071538"/>
                  <a:ext cx="16137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𝑇𝑟𝑎𝑛𝑠𝑓𝑜𝑟𝑚</m:t>
                        </m:r>
                        <m:r>
                          <a:rPr lang="en-US" b="0" i="1" smtClean="0">
                            <a:latin typeface="Cambria Math" panose="02040503050406030204" pitchFamily="18" charset="0"/>
                          </a:rPr>
                          <m:t>()</m:t>
                        </m:r>
                      </m:oMath>
                    </m:oMathPara>
                  </a14:m>
                  <a:endParaRPr lang="en-US" dirty="0"/>
                </a:p>
              </p:txBody>
            </p:sp>
          </mc:Choice>
          <mc:Fallback xmlns="">
            <p:sp>
              <p:nvSpPr>
                <p:cNvPr id="67" name="Rectangle 66"/>
                <p:cNvSpPr>
                  <a:spLocks noRot="1" noChangeAspect="1" noMove="1" noResize="1" noEditPoints="1" noAdjustHandles="1" noChangeArrowheads="1" noChangeShapeType="1" noTextEdit="1"/>
                </p:cNvSpPr>
                <p:nvPr/>
              </p:nvSpPr>
              <p:spPr>
                <a:xfrm>
                  <a:off x="752864" y="2071538"/>
                  <a:ext cx="1613711" cy="369332"/>
                </a:xfrm>
                <a:prstGeom prst="rect">
                  <a:avLst/>
                </a:prstGeom>
                <a:blipFill>
                  <a:blip r:embed="rId22"/>
                  <a:stretch>
                    <a:fillRect b="-15000"/>
                  </a:stretch>
                </a:blipFill>
              </p:spPr>
              <p:txBody>
                <a:bodyPr/>
                <a:lstStyle/>
                <a:p>
                  <a:r>
                    <a:rPr lang="en-US">
                      <a:noFill/>
                    </a:rPr>
                    <a:t> </a:t>
                  </a:r>
                </a:p>
              </p:txBody>
            </p:sp>
          </mc:Fallback>
        </mc:AlternateContent>
        <p:cxnSp>
          <p:nvCxnSpPr>
            <p:cNvPr id="69" name="Straight Arrow Connector 68"/>
            <p:cNvCxnSpPr>
              <a:stCxn id="64" idx="2"/>
              <a:endCxn id="67" idx="0"/>
            </p:cNvCxnSpPr>
            <p:nvPr/>
          </p:nvCxnSpPr>
          <p:spPr>
            <a:xfrm flipH="1">
              <a:off x="1559720" y="1827747"/>
              <a:ext cx="4808" cy="243791"/>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7" idx="2"/>
              <a:endCxn id="7" idx="0"/>
            </p:cNvCxnSpPr>
            <p:nvPr/>
          </p:nvCxnSpPr>
          <p:spPr>
            <a:xfrm flipH="1">
              <a:off x="1559719" y="2440870"/>
              <a:ext cx="1" cy="683330"/>
            </a:xfrm>
            <a:prstGeom prst="straightConnector1">
              <a:avLst/>
            </a:prstGeom>
            <a:ln w="19050"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8" name="TextBox 77"/>
              <p:cNvSpPr txBox="1"/>
              <p:nvPr/>
            </p:nvSpPr>
            <p:spPr>
              <a:xfrm>
                <a:off x="3163485" y="5914711"/>
                <a:ext cx="5521063" cy="369332"/>
              </a:xfrm>
              <a:prstGeom prst="rect">
                <a:avLst/>
              </a:prstGeom>
              <a:noFill/>
            </p:spPr>
            <p:txBody>
              <a:bodyPr wrap="none" rtlCol="0">
                <a:spAutoFit/>
              </a:bodyPr>
              <a:lstStyle/>
              <a:p>
                <a:r>
                  <a:rPr lang="en-US" dirty="0">
                    <a:solidFill>
                      <a:srgbClr val="FF0000"/>
                    </a:solidFill>
                  </a:rPr>
                  <a:t>Anything missing in the chain </a:t>
                </a:r>
                <a14:m>
                  <m:oMath xmlns:m="http://schemas.openxmlformats.org/officeDocument/2006/math">
                    <m:r>
                      <a:rPr lang="en-US" b="0" i="1" smtClean="0">
                        <a:solidFill>
                          <a:srgbClr val="FF0000"/>
                        </a:solidFill>
                        <a:latin typeface="Cambria Math" panose="02040503050406030204" pitchFamily="18" charset="0"/>
                      </a:rPr>
                      <m:t>→</m:t>
                    </m:r>
                  </m:oMath>
                </a14:m>
                <a:r>
                  <a:rPr lang="en-US" dirty="0">
                    <a:solidFill>
                      <a:srgbClr val="FF0000"/>
                    </a:solidFill>
                  </a:rPr>
                  <a:t> IO integrity violation</a:t>
                </a:r>
              </a:p>
            </p:txBody>
          </p:sp>
        </mc:Choice>
        <mc:Fallback xmlns="">
          <p:sp>
            <p:nvSpPr>
              <p:cNvPr id="78" name="TextBox 77"/>
              <p:cNvSpPr txBox="1">
                <a:spLocks noRot="1" noChangeAspect="1" noMove="1" noResize="1" noEditPoints="1" noAdjustHandles="1" noChangeArrowheads="1" noChangeShapeType="1" noTextEdit="1"/>
              </p:cNvSpPr>
              <p:nvPr/>
            </p:nvSpPr>
            <p:spPr>
              <a:xfrm>
                <a:off x="3163485" y="5914711"/>
                <a:ext cx="5521063" cy="369332"/>
              </a:xfrm>
              <a:prstGeom prst="rect">
                <a:avLst/>
              </a:prstGeom>
              <a:blipFill>
                <a:blip r:embed="rId23"/>
                <a:stretch>
                  <a:fillRect l="-993" t="-8197" r="-221" b="-24590"/>
                </a:stretch>
              </a:blipFill>
            </p:spPr>
            <p:txBody>
              <a:bodyPr/>
              <a:lstStyle/>
              <a:p>
                <a:r>
                  <a:rPr lang="en-US">
                    <a:noFill/>
                  </a:rPr>
                  <a:t> </a:t>
                </a:r>
              </a:p>
            </p:txBody>
          </p:sp>
        </mc:Fallback>
      </mc:AlternateContent>
    </p:spTree>
    <p:extLst>
      <p:ext uri="{BB962C8B-B14F-4D97-AF65-F5344CB8AC3E}">
        <p14:creationId xmlns:p14="http://schemas.microsoft.com/office/powerpoint/2010/main" val="2169227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a:t>Monitoring of type-state </a:t>
            </a:r>
            <a:r>
              <a:rPr lang="en-US" dirty="0"/>
              <a:t>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6/15/2021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1646443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a:t>Attacks</a:t>
            </a:r>
            <a:endParaRPr lang="en-US" dirty="0"/>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6/15/2021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21999</TotalTime>
  <Words>2993</Words>
  <Application>Microsoft Office PowerPoint</Application>
  <PresentationFormat>Custom</PresentationFormat>
  <Paragraphs>789</Paragraphs>
  <Slides>64</Slides>
  <Notes>31</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64</vt:i4>
      </vt:variant>
    </vt:vector>
  </HeadingPairs>
  <TitlesOfParts>
    <vt:vector size="78"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TCB → Large Attack Surface</vt:lpstr>
      <vt:lpstr>Attacks</vt:lpstr>
      <vt:lpstr>Attacks</vt:lpstr>
      <vt:lpstr>Attacks</vt:lpstr>
      <vt:lpstr>Attacks</vt:lpstr>
      <vt:lpstr>Attacks</vt:lpstr>
      <vt:lpstr>Concrete Attack Scenario</vt:lpstr>
      <vt:lpstr>Remote Trusted path for IO</vt:lpstr>
      <vt:lpstr>Trusted Execution Environment (TEE) </vt:lpstr>
      <vt:lpstr>Disaggregated computing</vt:lpstr>
      <vt:lpstr>My Contribution</vt:lpstr>
      <vt:lpstr>My Contribution</vt:lpstr>
      <vt:lpstr>My Contribution</vt:lpstr>
      <vt:lpstr>My Contribution</vt:lpstr>
      <vt:lpstr>My Contribution</vt:lpstr>
      <vt:lpstr>Today’s Talk</vt:lpstr>
      <vt:lpstr>ProtectIOn setting</vt:lpstr>
      <vt:lpstr>Solution 1: Transaction Confirmation Device</vt:lpstr>
      <vt:lpstr>Solution 2: Input Signing</vt:lpstr>
      <vt:lpstr>Display manipulation attack</vt:lpstr>
      <vt:lpstr>Observation 1</vt:lpstr>
      <vt:lpstr>Solution 3: Overlay</vt:lpstr>
      <vt:lpstr>Attack on 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Server-side Annotation</vt:lpstr>
      <vt:lpstr>IO Integrity – HTML → Specification</vt:lpstr>
      <vt:lpstr>IO Integrity – UI → QR Code</vt:lpstr>
      <vt:lpstr>IO Integrity – QR Code → Overlay Generation</vt:lpstr>
      <vt:lpstr>IO Integrity – QR Code → Overlay Generation</vt:lpstr>
      <vt:lpstr>IO Integrity – Input</vt:lpstr>
      <vt:lpstr>User Attention: Rethinking Security Indicators for Trusted Path</vt:lpstr>
      <vt:lpstr>User Attention for Integrity</vt:lpstr>
      <vt:lpstr>User Attention for Integrity</vt:lpstr>
      <vt:lpstr>User Attention for Integrity</vt:lpstr>
      <vt:lpstr>User Attention for Integrity</vt:lpstr>
      <vt:lpstr>Grabbing User Attention</vt:lpstr>
      <vt:lpstr>Grabbing User Attention</vt:lpstr>
      <vt:lpstr>Grabbing User Attention</vt:lpstr>
      <vt:lpstr>Grabbing User Attention</vt:lpstr>
      <vt:lpstr>Grabbing User Attention</vt:lpstr>
      <vt:lpstr>Grabbing User Attention</vt:lpstr>
      <vt:lpstr>User Attention for Confidentiality</vt:lpstr>
      <vt:lpstr>User Attention for Confidentiality</vt:lpstr>
      <vt:lpstr>User Attention for Confidentiality</vt:lpstr>
      <vt:lpstr>Prototype and TCB</vt:lpstr>
      <vt:lpstr>Performance</vt:lpstr>
      <vt:lpstr>What do we learn?</vt:lpstr>
      <vt:lpstr>PowerPoint Presentation</vt:lpstr>
      <vt:lpstr>How to Build a Trusted Path</vt:lpstr>
      <vt:lpstr>Definition: Violation of Input/output Integrity</vt:lpstr>
      <vt:lpstr>Verification</vt:lpstr>
      <vt:lpstr>Other contributions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714</cp:revision>
  <cp:lastPrinted>2013-06-08T11:22:51Z</cp:lastPrinted>
  <dcterms:created xsi:type="dcterms:W3CDTF">2019-12-03T10:53:56Z</dcterms:created>
  <dcterms:modified xsi:type="dcterms:W3CDTF">2021-06-15T10:09:21Z</dcterms:modified>
</cp:coreProperties>
</file>